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E46E8-CF97-4B42-867A-4673B37D1A4B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B6E17-9F3D-479C-BB77-E08A63F3BD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6572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lienbildplatzhalt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5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smtClean="0">
              <a:latin typeface="Times New Roman" pitchFamily="18" charset="0"/>
            </a:endParaRPr>
          </a:p>
        </p:txBody>
      </p:sp>
      <p:sp>
        <p:nvSpPr>
          <p:cNvPr id="33796" name="Foliennummernplatzhalt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>
              <a:lnSpc>
                <a:spcPct val="95000"/>
              </a:lnSpc>
              <a:buClrTx/>
              <a:buFontTx/>
              <a:buNone/>
            </a:pPr>
            <a:fld id="{FF463CF9-F9B1-4CF6-9C18-9293F3F0DEA3}" type="slidenum">
              <a:rPr lang="de-DE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lnSpc>
                  <a:spcPct val="95000"/>
                </a:lnSpc>
                <a:buClrTx/>
                <a:buFontTx/>
                <a:buNone/>
              </a:pPr>
              <a:t>2</a:t>
            </a:fld>
            <a:endParaRPr lang="de-D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>
              <a:lnSpc>
                <a:spcPct val="95000"/>
              </a:lnSpc>
              <a:buClrTx/>
              <a:buFontTx/>
              <a:buNone/>
            </a:pPr>
            <a:fld id="{ACA1C6CC-1106-4E82-A1A7-04C1DDE21974}" type="slidenum">
              <a:rPr lang="de-DE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lnSpc>
                  <a:spcPct val="95000"/>
                </a:lnSpc>
                <a:buClrTx/>
                <a:buFontTx/>
                <a:buNone/>
              </a:pPr>
              <a:t>7</a:t>
            </a:fld>
            <a:endParaRPr lang="de-D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8542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4500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651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914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155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3838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4335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010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4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79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453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57AD5-B100-4C94-A434-DECFCA8CF01D}" type="datetimeFigureOut">
              <a:rPr lang="de-DE" smtClean="0"/>
              <a:t>09.03.2012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67A01-EB1E-42B1-95A9-22A2899ECE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95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Ausrüstung</a:t>
            </a:r>
          </a:p>
        </p:txBody>
      </p:sp>
      <p:pic>
        <p:nvPicPr>
          <p:cNvPr id="19459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00" y="4784182"/>
            <a:ext cx="1244160" cy="150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120" y="3453484"/>
            <a:ext cx="1503360" cy="79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520" y="4975724"/>
            <a:ext cx="1260000" cy="61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600" y="1340781"/>
            <a:ext cx="1054080" cy="125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600" y="3070404"/>
            <a:ext cx="1244160" cy="2479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Grafik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60" y="423406"/>
            <a:ext cx="1900800" cy="1892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Grafik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120" y="1641773"/>
            <a:ext cx="1926720" cy="1443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6" name="Grafik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840" y="4801464"/>
            <a:ext cx="1572480" cy="1209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Grafik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22" y="2960952"/>
            <a:ext cx="1702080" cy="155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Grafik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600" y="1552485"/>
            <a:ext cx="1002240" cy="296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166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Anschlag</a:t>
            </a:r>
          </a:p>
        </p:txBody>
      </p:sp>
      <p:pic>
        <p:nvPicPr>
          <p:cNvPr id="2150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96640" y="1604329"/>
            <a:ext cx="3144960" cy="452351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75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Handlungsablauf</a:t>
            </a:r>
          </a:p>
        </p:txBody>
      </p:sp>
      <p:sp>
        <p:nvSpPr>
          <p:cNvPr id="22531" name="Abgerundetes Rechteck 3"/>
          <p:cNvSpPr>
            <a:spLocks noChangeArrowheads="1"/>
          </p:cNvSpPr>
          <p:nvPr/>
        </p:nvSpPr>
        <p:spPr bwMode="auto">
          <a:xfrm>
            <a:off x="3317760" y="1506399"/>
            <a:ext cx="2142720" cy="60198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Laden der Waffe</a:t>
            </a:r>
            <a:endParaRPr lang="de-DE" sz="1300"/>
          </a:p>
        </p:txBody>
      </p:sp>
      <p:sp>
        <p:nvSpPr>
          <p:cNvPr id="22532" name="Abgerundetes Rechteck 4"/>
          <p:cNvSpPr>
            <a:spLocks noChangeArrowheads="1"/>
          </p:cNvSpPr>
          <p:nvPr/>
        </p:nvSpPr>
        <p:spPr bwMode="auto">
          <a:xfrm>
            <a:off x="992161" y="3057442"/>
            <a:ext cx="1556640" cy="54725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Absetzen</a:t>
            </a:r>
            <a:endParaRPr lang="de-DE" sz="1300"/>
          </a:p>
        </p:txBody>
      </p:sp>
      <p:sp>
        <p:nvSpPr>
          <p:cNvPr id="22533" name="Abgerundetes Rechteck 5"/>
          <p:cNvSpPr>
            <a:spLocks noChangeArrowheads="1"/>
          </p:cNvSpPr>
          <p:nvPr/>
        </p:nvSpPr>
        <p:spPr bwMode="auto">
          <a:xfrm>
            <a:off x="3159360" y="2924948"/>
            <a:ext cx="2485440" cy="992264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Anschlag einrichten Nullpunktkontrolle</a:t>
            </a:r>
            <a:endParaRPr lang="de-DE" sz="1300"/>
          </a:p>
        </p:txBody>
      </p:sp>
      <p:sp>
        <p:nvSpPr>
          <p:cNvPr id="22534" name="Abgerundetes Rechteck 6"/>
          <p:cNvSpPr>
            <a:spLocks noChangeArrowheads="1"/>
          </p:cNvSpPr>
          <p:nvPr/>
        </p:nvSpPr>
        <p:spPr bwMode="auto">
          <a:xfrm>
            <a:off x="6255360" y="3057442"/>
            <a:ext cx="2363040" cy="54725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Anschlagskorrektur</a:t>
            </a:r>
            <a:endParaRPr lang="de-DE" sz="1300"/>
          </a:p>
        </p:txBody>
      </p:sp>
      <p:sp>
        <p:nvSpPr>
          <p:cNvPr id="22535" name="Abgerundetes Rechteck 7"/>
          <p:cNvSpPr>
            <a:spLocks noChangeArrowheads="1"/>
          </p:cNvSpPr>
          <p:nvPr/>
        </p:nvSpPr>
        <p:spPr bwMode="auto">
          <a:xfrm>
            <a:off x="3159360" y="4762581"/>
            <a:ext cx="2485440" cy="992264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Visierung</a:t>
            </a:r>
            <a:endParaRPr lang="de-DE" sz="1300"/>
          </a:p>
        </p:txBody>
      </p:sp>
      <p:sp>
        <p:nvSpPr>
          <p:cNvPr id="9" name="Pfeil nach unten 13"/>
          <p:cNvSpPr>
            <a:spLocks noChangeArrowheads="1"/>
          </p:cNvSpPr>
          <p:nvPr/>
        </p:nvSpPr>
        <p:spPr bwMode="auto">
          <a:xfrm>
            <a:off x="4343040" y="2108382"/>
            <a:ext cx="118080" cy="816566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0" name="Pfeil nach unten 13"/>
          <p:cNvSpPr>
            <a:spLocks noChangeArrowheads="1"/>
          </p:cNvSpPr>
          <p:nvPr/>
        </p:nvSpPr>
        <p:spPr bwMode="auto">
          <a:xfrm>
            <a:off x="4343040" y="3917212"/>
            <a:ext cx="118080" cy="845369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1" name="Pfeil nach unten 13"/>
          <p:cNvSpPr>
            <a:spLocks noChangeArrowheads="1"/>
          </p:cNvSpPr>
          <p:nvPr/>
        </p:nvSpPr>
        <p:spPr bwMode="auto">
          <a:xfrm rot="16200000">
            <a:off x="2787833" y="3025790"/>
            <a:ext cx="132494" cy="61056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2" name="Pfeil nach unten 13"/>
          <p:cNvSpPr>
            <a:spLocks noChangeArrowheads="1"/>
          </p:cNvSpPr>
          <p:nvPr/>
        </p:nvSpPr>
        <p:spPr bwMode="auto">
          <a:xfrm rot="16200000">
            <a:off x="5883833" y="2924980"/>
            <a:ext cx="132494" cy="61056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3" name="Pfeil nach unten 13"/>
          <p:cNvSpPr>
            <a:spLocks noChangeArrowheads="1"/>
          </p:cNvSpPr>
          <p:nvPr/>
        </p:nvSpPr>
        <p:spPr bwMode="auto">
          <a:xfrm rot="5400000">
            <a:off x="5884554" y="3091317"/>
            <a:ext cx="131053" cy="61056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5" name="180-Grad-Pfeil 14"/>
          <p:cNvSpPr/>
          <p:nvPr/>
        </p:nvSpPr>
        <p:spPr bwMode="auto">
          <a:xfrm rot="16200000">
            <a:off x="778936" y="2877568"/>
            <a:ext cx="1993169" cy="2767680"/>
          </a:xfrm>
          <a:prstGeom prst="uturnArrow">
            <a:avLst>
              <a:gd name="adj1" fmla="val 2315"/>
              <a:gd name="adj2" fmla="val 3207"/>
              <a:gd name="adj3" fmla="val 13309"/>
              <a:gd name="adj4" fmla="val 14410"/>
              <a:gd name="adj5" fmla="val 21790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6" name="Pfeil nach unten 13"/>
          <p:cNvSpPr>
            <a:spLocks noChangeArrowheads="1"/>
          </p:cNvSpPr>
          <p:nvPr/>
        </p:nvSpPr>
        <p:spPr bwMode="auto">
          <a:xfrm>
            <a:off x="4219200" y="5754844"/>
            <a:ext cx="365760" cy="421965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62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Handlungsablauf</a:t>
            </a:r>
          </a:p>
        </p:txBody>
      </p:sp>
      <p:sp>
        <p:nvSpPr>
          <p:cNvPr id="22531" name="Abgerundetes Rechteck 3"/>
          <p:cNvSpPr>
            <a:spLocks noChangeArrowheads="1"/>
          </p:cNvSpPr>
          <p:nvPr/>
        </p:nvSpPr>
        <p:spPr bwMode="auto">
          <a:xfrm>
            <a:off x="3317760" y="1506399"/>
            <a:ext cx="2142720" cy="60198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Laden der Waffe</a:t>
            </a:r>
            <a:endParaRPr lang="de-DE" sz="1300"/>
          </a:p>
        </p:txBody>
      </p:sp>
      <p:sp>
        <p:nvSpPr>
          <p:cNvPr id="22532" name="Abgerundetes Rechteck 4"/>
          <p:cNvSpPr>
            <a:spLocks noChangeArrowheads="1"/>
          </p:cNvSpPr>
          <p:nvPr/>
        </p:nvSpPr>
        <p:spPr bwMode="auto">
          <a:xfrm>
            <a:off x="992161" y="3057442"/>
            <a:ext cx="1556640" cy="54725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Absetzen</a:t>
            </a:r>
            <a:endParaRPr lang="de-DE" sz="1300"/>
          </a:p>
        </p:txBody>
      </p:sp>
      <p:sp>
        <p:nvSpPr>
          <p:cNvPr id="22533" name="Abgerundetes Rechteck 5"/>
          <p:cNvSpPr>
            <a:spLocks noChangeArrowheads="1"/>
          </p:cNvSpPr>
          <p:nvPr/>
        </p:nvSpPr>
        <p:spPr bwMode="auto">
          <a:xfrm>
            <a:off x="3159360" y="2924948"/>
            <a:ext cx="2485440" cy="992264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Anschlag einrichten Nullpunktkontrolle</a:t>
            </a:r>
            <a:endParaRPr lang="de-DE" sz="1300"/>
          </a:p>
        </p:txBody>
      </p:sp>
      <p:sp>
        <p:nvSpPr>
          <p:cNvPr id="22534" name="Abgerundetes Rechteck 6"/>
          <p:cNvSpPr>
            <a:spLocks noChangeArrowheads="1"/>
          </p:cNvSpPr>
          <p:nvPr/>
        </p:nvSpPr>
        <p:spPr bwMode="auto">
          <a:xfrm>
            <a:off x="6255360" y="3057442"/>
            <a:ext cx="2363040" cy="54725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Anschlagskorrektur</a:t>
            </a:r>
            <a:endParaRPr lang="de-DE" sz="1300"/>
          </a:p>
        </p:txBody>
      </p:sp>
      <p:sp>
        <p:nvSpPr>
          <p:cNvPr id="22535" name="Abgerundetes Rechteck 7"/>
          <p:cNvSpPr>
            <a:spLocks noChangeArrowheads="1"/>
          </p:cNvSpPr>
          <p:nvPr/>
        </p:nvSpPr>
        <p:spPr bwMode="auto">
          <a:xfrm>
            <a:off x="3159360" y="4762581"/>
            <a:ext cx="2485440" cy="992264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Visierung</a:t>
            </a:r>
            <a:endParaRPr lang="de-DE" sz="1300"/>
          </a:p>
        </p:txBody>
      </p:sp>
      <p:sp>
        <p:nvSpPr>
          <p:cNvPr id="9" name="Pfeil nach unten 13"/>
          <p:cNvSpPr>
            <a:spLocks noChangeArrowheads="1"/>
          </p:cNvSpPr>
          <p:nvPr/>
        </p:nvSpPr>
        <p:spPr bwMode="auto">
          <a:xfrm>
            <a:off x="4343040" y="2108382"/>
            <a:ext cx="118080" cy="816566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0" name="Pfeil nach unten 13"/>
          <p:cNvSpPr>
            <a:spLocks noChangeArrowheads="1"/>
          </p:cNvSpPr>
          <p:nvPr/>
        </p:nvSpPr>
        <p:spPr bwMode="auto">
          <a:xfrm>
            <a:off x="4343040" y="3917212"/>
            <a:ext cx="118080" cy="845369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1" name="Pfeil nach unten 13"/>
          <p:cNvSpPr>
            <a:spLocks noChangeArrowheads="1"/>
          </p:cNvSpPr>
          <p:nvPr/>
        </p:nvSpPr>
        <p:spPr bwMode="auto">
          <a:xfrm rot="16200000">
            <a:off x="2787833" y="3025790"/>
            <a:ext cx="132494" cy="61056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2" name="Pfeil nach unten 13"/>
          <p:cNvSpPr>
            <a:spLocks noChangeArrowheads="1"/>
          </p:cNvSpPr>
          <p:nvPr/>
        </p:nvSpPr>
        <p:spPr bwMode="auto">
          <a:xfrm rot="16200000">
            <a:off x="5883833" y="2924980"/>
            <a:ext cx="132494" cy="61056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3" name="Pfeil nach unten 13"/>
          <p:cNvSpPr>
            <a:spLocks noChangeArrowheads="1"/>
          </p:cNvSpPr>
          <p:nvPr/>
        </p:nvSpPr>
        <p:spPr bwMode="auto">
          <a:xfrm rot="5400000">
            <a:off x="5884554" y="3091317"/>
            <a:ext cx="131053" cy="61056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5" name="180-Grad-Pfeil 14"/>
          <p:cNvSpPr/>
          <p:nvPr/>
        </p:nvSpPr>
        <p:spPr bwMode="auto">
          <a:xfrm rot="16200000">
            <a:off x="778936" y="2877568"/>
            <a:ext cx="1993169" cy="2767680"/>
          </a:xfrm>
          <a:prstGeom prst="uturnArrow">
            <a:avLst>
              <a:gd name="adj1" fmla="val 2315"/>
              <a:gd name="adj2" fmla="val 3207"/>
              <a:gd name="adj3" fmla="val 13309"/>
              <a:gd name="adj4" fmla="val 14410"/>
              <a:gd name="adj5" fmla="val 21790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6" name="Pfeil nach unten 13"/>
          <p:cNvSpPr>
            <a:spLocks noChangeArrowheads="1"/>
          </p:cNvSpPr>
          <p:nvPr/>
        </p:nvSpPr>
        <p:spPr bwMode="auto">
          <a:xfrm>
            <a:off x="4219200" y="5754844"/>
            <a:ext cx="365760" cy="421965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58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Handlungsablauf</a:t>
            </a:r>
          </a:p>
        </p:txBody>
      </p:sp>
      <p:sp>
        <p:nvSpPr>
          <p:cNvPr id="6" name="Pfeil nach unten 13"/>
          <p:cNvSpPr>
            <a:spLocks noChangeArrowheads="1"/>
          </p:cNvSpPr>
          <p:nvPr/>
        </p:nvSpPr>
        <p:spPr bwMode="auto">
          <a:xfrm>
            <a:off x="4392000" y="1376785"/>
            <a:ext cx="293760" cy="367239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23556" name="Abgerundetes Rechteck 9"/>
          <p:cNvSpPr>
            <a:spLocks noChangeArrowheads="1"/>
          </p:cNvSpPr>
          <p:nvPr/>
        </p:nvSpPr>
        <p:spPr bwMode="auto">
          <a:xfrm>
            <a:off x="3479040" y="2318644"/>
            <a:ext cx="2121120" cy="64230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Ins – Ziel – Gehen</a:t>
            </a:r>
            <a:endParaRPr lang="de-DE" sz="1300"/>
          </a:p>
        </p:txBody>
      </p:sp>
      <p:sp>
        <p:nvSpPr>
          <p:cNvPr id="23557" name="Abgerundetes Rechteck 10"/>
          <p:cNvSpPr>
            <a:spLocks noChangeArrowheads="1"/>
          </p:cNvSpPr>
          <p:nvPr/>
        </p:nvSpPr>
        <p:spPr bwMode="auto">
          <a:xfrm>
            <a:off x="1437120" y="3542773"/>
            <a:ext cx="1084320" cy="64230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Atmung</a:t>
            </a:r>
            <a:endParaRPr lang="de-DE" sz="1300"/>
          </a:p>
        </p:txBody>
      </p:sp>
      <p:sp>
        <p:nvSpPr>
          <p:cNvPr id="23558" name="Abgerundetes Rechteck 11"/>
          <p:cNvSpPr>
            <a:spLocks noChangeArrowheads="1"/>
          </p:cNvSpPr>
          <p:nvPr/>
        </p:nvSpPr>
        <p:spPr bwMode="auto">
          <a:xfrm>
            <a:off x="6269760" y="3542773"/>
            <a:ext cx="2099520" cy="64230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Vordruck nehmen</a:t>
            </a:r>
            <a:endParaRPr lang="de-DE" sz="1300"/>
          </a:p>
        </p:txBody>
      </p:sp>
      <p:sp>
        <p:nvSpPr>
          <p:cNvPr id="23559" name="Abgerundetes Rechteck 12"/>
          <p:cNvSpPr>
            <a:spLocks noChangeArrowheads="1"/>
          </p:cNvSpPr>
          <p:nvPr/>
        </p:nvSpPr>
        <p:spPr bwMode="auto">
          <a:xfrm>
            <a:off x="3447360" y="4745299"/>
            <a:ext cx="2184480" cy="64230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Waffe ruhig halten</a:t>
            </a:r>
            <a:endParaRPr lang="de-DE" sz="1300"/>
          </a:p>
        </p:txBody>
      </p:sp>
      <p:sp>
        <p:nvSpPr>
          <p:cNvPr id="23560" name="Abgerundetes Rechteck 13"/>
          <p:cNvSpPr>
            <a:spLocks noChangeArrowheads="1"/>
          </p:cNvSpPr>
          <p:nvPr/>
        </p:nvSpPr>
        <p:spPr bwMode="auto">
          <a:xfrm>
            <a:off x="3286080" y="3282105"/>
            <a:ext cx="2507040" cy="116364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Bestimmung der Mittellage des Korns</a:t>
            </a:r>
            <a:endParaRPr lang="de-DE" sz="1300"/>
          </a:p>
        </p:txBody>
      </p:sp>
      <p:sp>
        <p:nvSpPr>
          <p:cNvPr id="23561" name="Abgerundetes Rechteck 21"/>
          <p:cNvSpPr>
            <a:spLocks noChangeArrowheads="1"/>
          </p:cNvSpPr>
          <p:nvPr/>
        </p:nvSpPr>
        <p:spPr bwMode="auto">
          <a:xfrm>
            <a:off x="522720" y="1744024"/>
            <a:ext cx="8033760" cy="390569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b="1">
                <a:solidFill>
                  <a:schemeClr val="tx1"/>
                </a:solidFill>
              </a:rPr>
              <a:t>Visierung</a:t>
            </a:r>
            <a:endParaRPr lang="de-DE" sz="1300" b="1"/>
          </a:p>
        </p:txBody>
      </p:sp>
      <p:sp>
        <p:nvSpPr>
          <p:cNvPr id="23" name="Pfeil nach unten 13"/>
          <p:cNvSpPr>
            <a:spLocks noChangeArrowheads="1"/>
          </p:cNvSpPr>
          <p:nvPr/>
        </p:nvSpPr>
        <p:spPr bwMode="auto">
          <a:xfrm>
            <a:off x="4353121" y="5649714"/>
            <a:ext cx="371520" cy="326914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3" name="Pfeil nach oben und unten 2"/>
          <p:cNvSpPr/>
          <p:nvPr/>
        </p:nvSpPr>
        <p:spPr bwMode="auto">
          <a:xfrm>
            <a:off x="4465441" y="2960951"/>
            <a:ext cx="146880" cy="321154"/>
          </a:xfrm>
          <a:prstGeom prst="up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25" name="Pfeil nach oben und unten 24"/>
          <p:cNvSpPr/>
          <p:nvPr/>
        </p:nvSpPr>
        <p:spPr bwMode="auto">
          <a:xfrm>
            <a:off x="4465441" y="4445747"/>
            <a:ext cx="146880" cy="299551"/>
          </a:xfrm>
          <a:prstGeom prst="up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4" name="Pfeil nach links und rechts 3"/>
          <p:cNvSpPr/>
          <p:nvPr/>
        </p:nvSpPr>
        <p:spPr bwMode="auto">
          <a:xfrm>
            <a:off x="2531521" y="3787598"/>
            <a:ext cx="764640" cy="152656"/>
          </a:xfrm>
          <a:prstGeom prst="left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26" name="Pfeil nach links und rechts 25"/>
          <p:cNvSpPr/>
          <p:nvPr/>
        </p:nvSpPr>
        <p:spPr bwMode="auto">
          <a:xfrm>
            <a:off x="5793120" y="3787598"/>
            <a:ext cx="476640" cy="152656"/>
          </a:xfrm>
          <a:prstGeom prst="left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32" name="Pfeil nach links und oben 31"/>
          <p:cNvSpPr/>
          <p:nvPr/>
        </p:nvSpPr>
        <p:spPr bwMode="auto">
          <a:xfrm>
            <a:off x="5631840" y="4185079"/>
            <a:ext cx="1814400" cy="1008106"/>
          </a:xfrm>
          <a:prstGeom prst="leftUpArrow">
            <a:avLst>
              <a:gd name="adj1" fmla="val 7965"/>
              <a:gd name="adj2" fmla="val 9385"/>
              <a:gd name="adj3" fmla="val 19322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33" name="Pfeil nach links und oben 32"/>
          <p:cNvSpPr/>
          <p:nvPr/>
        </p:nvSpPr>
        <p:spPr bwMode="auto">
          <a:xfrm rot="10800000">
            <a:off x="1828800" y="2534666"/>
            <a:ext cx="1650240" cy="1008106"/>
          </a:xfrm>
          <a:prstGeom prst="leftUpArrow">
            <a:avLst>
              <a:gd name="adj1" fmla="val 7965"/>
              <a:gd name="adj2" fmla="val 9385"/>
              <a:gd name="adj3" fmla="val 17902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34" name="Pfeil nach links und oben 33"/>
          <p:cNvSpPr/>
          <p:nvPr/>
        </p:nvSpPr>
        <p:spPr bwMode="auto">
          <a:xfrm rot="16200000">
            <a:off x="6019148" y="2115679"/>
            <a:ext cx="1008106" cy="1846080"/>
          </a:xfrm>
          <a:prstGeom prst="leftUpArrow">
            <a:avLst>
              <a:gd name="adj1" fmla="val 5126"/>
              <a:gd name="adj2" fmla="val 9385"/>
              <a:gd name="adj3" fmla="val 17902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35" name="Pfeil nach links und oben 34"/>
          <p:cNvSpPr/>
          <p:nvPr/>
        </p:nvSpPr>
        <p:spPr bwMode="auto">
          <a:xfrm rot="5400000">
            <a:off x="2147709" y="3893534"/>
            <a:ext cx="980743" cy="1618560"/>
          </a:xfrm>
          <a:prstGeom prst="leftUpArrow">
            <a:avLst>
              <a:gd name="adj1" fmla="val 7965"/>
              <a:gd name="adj2" fmla="val 9385"/>
              <a:gd name="adj3" fmla="val 17902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36" name="Rechteckiger Pfeil 35"/>
          <p:cNvSpPr/>
          <p:nvPr/>
        </p:nvSpPr>
        <p:spPr bwMode="auto">
          <a:xfrm rot="16200000">
            <a:off x="-848277" y="2531814"/>
            <a:ext cx="2220713" cy="524160"/>
          </a:xfrm>
          <a:prstGeom prst="bentArrow">
            <a:avLst>
              <a:gd name="adj1" fmla="val 41935"/>
              <a:gd name="adj2" fmla="val 40524"/>
              <a:gd name="adj3" fmla="val 39113"/>
              <a:gd name="adj4" fmla="val 62097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3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Handlungsablauf</a:t>
            </a:r>
          </a:p>
        </p:txBody>
      </p:sp>
      <p:sp>
        <p:nvSpPr>
          <p:cNvPr id="24579" name="Abgerundetes Rechteck 3"/>
          <p:cNvSpPr>
            <a:spLocks noChangeArrowheads="1"/>
          </p:cNvSpPr>
          <p:nvPr/>
        </p:nvSpPr>
        <p:spPr bwMode="auto">
          <a:xfrm>
            <a:off x="3850560" y="1519360"/>
            <a:ext cx="1347840" cy="50549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Auslösen</a:t>
            </a:r>
            <a:endParaRPr lang="de-DE" sz="1300"/>
          </a:p>
        </p:txBody>
      </p:sp>
      <p:sp>
        <p:nvSpPr>
          <p:cNvPr id="24580" name="Abgerundetes Rechteck 4"/>
          <p:cNvSpPr>
            <a:spLocks noChangeArrowheads="1"/>
          </p:cNvSpPr>
          <p:nvPr/>
        </p:nvSpPr>
        <p:spPr bwMode="auto">
          <a:xfrm>
            <a:off x="3670561" y="2449697"/>
            <a:ext cx="1707840" cy="50549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Nachzielen</a:t>
            </a:r>
            <a:endParaRPr lang="de-DE" sz="1300"/>
          </a:p>
        </p:txBody>
      </p:sp>
      <p:sp>
        <p:nvSpPr>
          <p:cNvPr id="24581" name="Abgerundetes Rechteck 5"/>
          <p:cNvSpPr>
            <a:spLocks noChangeArrowheads="1"/>
          </p:cNvSpPr>
          <p:nvPr/>
        </p:nvSpPr>
        <p:spPr bwMode="auto">
          <a:xfrm>
            <a:off x="3899520" y="3457803"/>
            <a:ext cx="1349280" cy="50549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Absetzen</a:t>
            </a:r>
            <a:endParaRPr lang="de-DE" sz="1300"/>
          </a:p>
        </p:txBody>
      </p:sp>
      <p:sp>
        <p:nvSpPr>
          <p:cNvPr id="24582" name="Abgerundetes Rechteck 6"/>
          <p:cNvSpPr>
            <a:spLocks noChangeArrowheads="1"/>
          </p:cNvSpPr>
          <p:nvPr/>
        </p:nvSpPr>
        <p:spPr bwMode="auto">
          <a:xfrm>
            <a:off x="3517920" y="4408304"/>
            <a:ext cx="2113920" cy="88425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Trefferaufnahme Ausertung</a:t>
            </a:r>
            <a:endParaRPr lang="de-DE" sz="1300"/>
          </a:p>
        </p:txBody>
      </p:sp>
      <p:sp>
        <p:nvSpPr>
          <p:cNvPr id="24583" name="Abgerundetes Rechteck 7"/>
          <p:cNvSpPr>
            <a:spLocks noChangeArrowheads="1"/>
          </p:cNvSpPr>
          <p:nvPr/>
        </p:nvSpPr>
        <p:spPr bwMode="auto">
          <a:xfrm>
            <a:off x="3205440" y="5780768"/>
            <a:ext cx="2738880" cy="914496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Korrekturen z.B. Visierung Anschlag…</a:t>
            </a:r>
            <a:endParaRPr lang="de-DE" sz="1300"/>
          </a:p>
        </p:txBody>
      </p:sp>
      <p:sp>
        <p:nvSpPr>
          <p:cNvPr id="9" name="Pfeil nach unten 13"/>
          <p:cNvSpPr>
            <a:spLocks noChangeArrowheads="1"/>
          </p:cNvSpPr>
          <p:nvPr/>
        </p:nvSpPr>
        <p:spPr bwMode="auto">
          <a:xfrm>
            <a:off x="4465441" y="2024853"/>
            <a:ext cx="118080" cy="424845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0" name="Pfeil nach unten 13"/>
          <p:cNvSpPr>
            <a:spLocks noChangeArrowheads="1"/>
          </p:cNvSpPr>
          <p:nvPr/>
        </p:nvSpPr>
        <p:spPr bwMode="auto">
          <a:xfrm>
            <a:off x="4465440" y="2955190"/>
            <a:ext cx="109440" cy="502613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1" name="Pfeil nach unten 13"/>
          <p:cNvSpPr>
            <a:spLocks noChangeArrowheads="1"/>
          </p:cNvSpPr>
          <p:nvPr/>
        </p:nvSpPr>
        <p:spPr bwMode="auto">
          <a:xfrm>
            <a:off x="4465441" y="3963297"/>
            <a:ext cx="118080" cy="423404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2" name="Pfeil nach unten 13"/>
          <p:cNvSpPr>
            <a:spLocks noChangeArrowheads="1"/>
          </p:cNvSpPr>
          <p:nvPr/>
        </p:nvSpPr>
        <p:spPr bwMode="auto">
          <a:xfrm>
            <a:off x="4456801" y="5292556"/>
            <a:ext cx="118080" cy="488211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3" name="Rechteckiger Pfeil 12"/>
          <p:cNvSpPr/>
          <p:nvPr/>
        </p:nvSpPr>
        <p:spPr bwMode="auto">
          <a:xfrm rot="5400000" flipH="1">
            <a:off x="5879427" y="2932267"/>
            <a:ext cx="1775707" cy="2270880"/>
          </a:xfrm>
          <a:prstGeom prst="bentArrow">
            <a:avLst>
              <a:gd name="adj1" fmla="val 4224"/>
              <a:gd name="adj2" fmla="val 6428"/>
              <a:gd name="adj3" fmla="val 9890"/>
              <a:gd name="adj4" fmla="val 18784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5" name="Rechteckiger Pfeil 14"/>
          <p:cNvSpPr/>
          <p:nvPr/>
        </p:nvSpPr>
        <p:spPr bwMode="auto">
          <a:xfrm rot="5400000" flipH="1">
            <a:off x="5796653" y="5103229"/>
            <a:ext cx="1291815" cy="996480"/>
          </a:xfrm>
          <a:prstGeom prst="bentArrow">
            <a:avLst>
              <a:gd name="adj1" fmla="val 9959"/>
              <a:gd name="adj2" fmla="val 10012"/>
              <a:gd name="adj3" fmla="val 15770"/>
              <a:gd name="adj4" fmla="val 18784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6" name="Abgerundetes Rechteck 15"/>
          <p:cNvSpPr>
            <a:spLocks noChangeArrowheads="1"/>
          </p:cNvSpPr>
          <p:nvPr/>
        </p:nvSpPr>
        <p:spPr bwMode="auto">
          <a:xfrm>
            <a:off x="7119382" y="2674393"/>
            <a:ext cx="1347599" cy="505416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945" tIns="41473" rIns="82945" bIns="41473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de-DE" sz="1300" dirty="0">
                <a:solidFill>
                  <a:schemeClr val="bg2"/>
                </a:solidFill>
                <a:ea typeface="Microsoft YaHei" charset="-122"/>
              </a:rPr>
              <a:t>Zum Anfang</a:t>
            </a:r>
          </a:p>
        </p:txBody>
      </p:sp>
      <p:sp>
        <p:nvSpPr>
          <p:cNvPr id="17" name="Pfeil nach unten 13"/>
          <p:cNvSpPr>
            <a:spLocks noChangeArrowheads="1"/>
          </p:cNvSpPr>
          <p:nvPr/>
        </p:nvSpPr>
        <p:spPr bwMode="auto">
          <a:xfrm>
            <a:off x="4403520" y="1307658"/>
            <a:ext cx="241920" cy="211703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642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68"/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de-DE" smtClean="0"/>
              <a:t>Quellenangabe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604329"/>
            <a:ext cx="8228160" cy="4526396"/>
          </a:xfrm>
        </p:spPr>
        <p:txBody>
          <a:bodyPr/>
          <a:lstStyle/>
          <a:p>
            <a:pPr marL="390246" indent="-293764">
              <a:buSzPct val="45000"/>
              <a:buFont typeface="Wingdings" pitchFamily="2" charset="2"/>
              <a:buChar char="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de-DE" smtClean="0"/>
              <a:t>Buch 'Grundkurs Sportschießen'</a:t>
            </a:r>
          </a:p>
          <a:p>
            <a:pPr marL="390246" indent="-293764">
              <a:buSzPct val="45000"/>
              <a:buFont typeface="Wingdings" pitchFamily="2" charset="2"/>
              <a:buChar char="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de-DE" smtClean="0"/>
              <a:t>Unterlagen von U. F.</a:t>
            </a:r>
          </a:p>
          <a:p>
            <a:pPr marL="390246" indent="-293764">
              <a:buSzPct val="45000"/>
              <a:buFont typeface="Wingdings" pitchFamily="2" charset="2"/>
              <a:buChar char="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de-DE" smtClean="0"/>
              <a:t>Erfahrung und Ausrüstung von Inken F.</a:t>
            </a:r>
          </a:p>
          <a:p>
            <a:pPr marL="390246" indent="-293764">
              <a:buSzPct val="45000"/>
              <a:buFont typeface="Wingdings" pitchFamily="2" charset="2"/>
              <a:buChar char="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de-DE" smtClean="0"/>
              <a:t>'Sportordnung des DSB'</a:t>
            </a:r>
          </a:p>
          <a:p>
            <a:pPr marL="390246" indent="-293764">
              <a:buSzPct val="45000"/>
              <a:buFont typeface="Wingdings" pitchFamily="2" charset="2"/>
              <a:buChar char="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de-DE" smtClean="0"/>
              <a:t>Fotos und Anschauungsmaterial vom </a:t>
            </a:r>
            <a:br>
              <a:rPr lang="de-DE" smtClean="0"/>
            </a:br>
            <a:r>
              <a:rPr lang="de-DE" smtClean="0"/>
              <a:t>SV Melzingen und SV Bohlsen</a:t>
            </a:r>
          </a:p>
          <a:p>
            <a:pPr marL="390246" indent="-293764">
              <a:buSzPct val="45000"/>
              <a:buFont typeface="Wingdings" pitchFamily="2" charset="2"/>
              <a:buChar char=""/>
              <a:tabLst>
                <a:tab pos="390246" algn="l"/>
                <a:tab pos="485288" algn="l"/>
                <a:tab pos="892813" algn="l"/>
                <a:tab pos="1300340" algn="l"/>
                <a:tab pos="1707865" algn="l"/>
                <a:tab pos="2115392" algn="l"/>
                <a:tab pos="2522917" algn="l"/>
                <a:tab pos="2930444" algn="l"/>
                <a:tab pos="3337969" algn="l"/>
                <a:tab pos="3745496" algn="l"/>
                <a:tab pos="4153021" algn="l"/>
                <a:tab pos="4560548" algn="l"/>
                <a:tab pos="4968073" algn="l"/>
                <a:tab pos="5375600" algn="l"/>
                <a:tab pos="5783125" algn="l"/>
                <a:tab pos="6190652" algn="l"/>
                <a:tab pos="6598177" algn="l"/>
                <a:tab pos="7005704" algn="l"/>
                <a:tab pos="7413229" algn="l"/>
                <a:tab pos="7820756" algn="l"/>
                <a:tab pos="8228281" algn="l"/>
              </a:tabLst>
            </a:pPr>
            <a:r>
              <a:rPr lang="de-DE" smtClean="0"/>
              <a:t>DSB Flyer 'Sportschießen im Deutschen Schützenbund'</a:t>
            </a:r>
          </a:p>
        </p:txBody>
      </p:sp>
    </p:spTree>
    <p:extLst>
      <p:ext uri="{BB962C8B-B14F-4D97-AF65-F5344CB8AC3E}">
        <p14:creationId xmlns:p14="http://schemas.microsoft.com/office/powerpoint/2010/main" val="5123927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3"/>
          <p:cNvSpPr>
            <a:spLocks noGrp="1"/>
          </p:cNvSpPr>
          <p:nvPr>
            <p:ph type="ctrTitle"/>
          </p:nvPr>
        </p:nvSpPr>
        <p:spPr>
          <a:xfrm>
            <a:off x="652321" y="3168332"/>
            <a:ext cx="7773120" cy="1215488"/>
          </a:xfrm>
        </p:spPr>
        <p:txBody>
          <a:bodyPr/>
          <a:lstStyle/>
          <a:p>
            <a:pPr eaLnBrk="1"/>
            <a:r>
              <a:rPr lang="de-DE" smtClean="0"/>
              <a:t>Noch Fragen???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6204961" y="5715961"/>
            <a:ext cx="1239840" cy="131053"/>
          </a:xfrm>
        </p:spPr>
        <p:txBody>
          <a:bodyPr>
            <a:normAutofit fontScale="25000" lnSpcReduction="20000"/>
          </a:bodyPr>
          <a:lstStyle/>
          <a:p>
            <a:pPr eaLnBrk="1">
              <a:buFont typeface="Times New Roman" pitchFamily="16" charset="0"/>
              <a:buNone/>
              <a:defRPr/>
            </a:pPr>
            <a:r>
              <a:rPr lang="de-DE" dirty="0" smtClean="0"/>
              <a:t>Alle Antworten ohne Gewehr!</a:t>
            </a:r>
          </a:p>
        </p:txBody>
      </p:sp>
      <p:sp>
        <p:nvSpPr>
          <p:cNvPr id="27652" name="Titel 3"/>
          <p:cNvSpPr txBox="1">
            <a:spLocks/>
          </p:cNvSpPr>
          <p:nvPr/>
        </p:nvSpPr>
        <p:spPr bwMode="auto">
          <a:xfrm>
            <a:off x="547200" y="2165988"/>
            <a:ext cx="7773120" cy="735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4000">
                <a:solidFill>
                  <a:srgbClr val="000000"/>
                </a:solidFill>
              </a:rPr>
              <a:t>Vielen Dank!</a:t>
            </a:r>
          </a:p>
        </p:txBody>
      </p:sp>
      <p:sp>
        <p:nvSpPr>
          <p:cNvPr id="27653" name="Rectangle 2"/>
          <p:cNvSpPr txBox="1">
            <a:spLocks noChangeArrowheads="1"/>
          </p:cNvSpPr>
          <p:nvPr/>
        </p:nvSpPr>
        <p:spPr bwMode="auto">
          <a:xfrm>
            <a:off x="260641" y="293791"/>
            <a:ext cx="1241280" cy="345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14368" rIns="0" bIns="0" anchor="ctr"/>
          <a:lstStyle>
            <a:lvl1pPr marL="342900" indent="-341313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de-DE">
                <a:solidFill>
                  <a:srgbClr val="000000"/>
                </a:solidFill>
              </a:rPr>
              <a:t>Inken F.</a:t>
            </a:r>
          </a:p>
        </p:txBody>
      </p:sp>
    </p:spTree>
    <p:extLst>
      <p:ext uri="{BB962C8B-B14F-4D97-AF65-F5344CB8AC3E}">
        <p14:creationId xmlns:p14="http://schemas.microsoft.com/office/powerpoint/2010/main" val="101179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Bildschirmpräsentation (4:3)</PresentationFormat>
  <Paragraphs>41</Paragraphs>
  <Slides>8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</vt:lpstr>
      <vt:lpstr>Ausrüstung</vt:lpstr>
      <vt:lpstr>Anschlag</vt:lpstr>
      <vt:lpstr>Handlungsablauf</vt:lpstr>
      <vt:lpstr>Handlungsablauf</vt:lpstr>
      <vt:lpstr>Handlungsablauf</vt:lpstr>
      <vt:lpstr>Handlungsablauf</vt:lpstr>
      <vt:lpstr>Quellenangabe</vt:lpstr>
      <vt:lpstr>Noch Fragen???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Ausbildung: Im NSSV</dc:title>
  <dc:creator>Incken</dc:creator>
  <cp:lastModifiedBy>Incken</cp:lastModifiedBy>
  <cp:revision>15</cp:revision>
  <dcterms:created xsi:type="dcterms:W3CDTF">2012-03-09T19:32:59Z</dcterms:created>
  <dcterms:modified xsi:type="dcterms:W3CDTF">2012-03-09T19:43:26Z</dcterms:modified>
</cp:coreProperties>
</file>