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6" r:id="rId7"/>
    <p:sldId id="264" r:id="rId8"/>
    <p:sldId id="265" r:id="rId9"/>
    <p:sldId id="281" r:id="rId10"/>
    <p:sldId id="282" r:id="rId11"/>
    <p:sldId id="271" r:id="rId12"/>
    <p:sldId id="280" r:id="rId13"/>
    <p:sldId id="263" r:id="rId14"/>
    <p:sldId id="283" r:id="rId15"/>
    <p:sldId id="284" r:id="rId16"/>
    <p:sldId id="285" r:id="rId17"/>
    <p:sldId id="286" r:id="rId18"/>
  </p:sldIdLst>
  <p:sldSz cx="10080625" cy="7559675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/>
          </a:p>
        </p:txBody>
      </p:sp>
      <p:sp>
        <p:nvSpPr>
          <p:cNvPr id="2867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70A863E0-65C8-4B6D-BB35-15B9CEC0AF6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786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95000"/>
              </a:lnSpc>
              <a:buClrTx/>
              <a:buFontTx/>
              <a:buNone/>
            </a:pPr>
            <a:fld id="{D9A20116-DCA8-4058-8947-DB44A118E5F3}" type="slidenum">
              <a:rPr lang="de-DE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lnSpc>
                  <a:spcPct val="95000"/>
                </a:lnSpc>
                <a:buClrTx/>
                <a:buFontTx/>
                <a:buNone/>
              </a:pPr>
              <a:t>1</a:t>
            </a:fld>
            <a:endParaRPr lang="de-D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95000"/>
              </a:lnSpc>
              <a:buClrTx/>
              <a:buFontTx/>
              <a:buNone/>
            </a:pPr>
            <a:fld id="{C738ED81-F2C5-4906-B046-31CA870240D3}" type="slidenum">
              <a:rPr lang="de-DE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lnSpc>
                  <a:spcPct val="95000"/>
                </a:lnSpc>
                <a:buClrTx/>
                <a:buFontTx/>
                <a:buNone/>
              </a:pPr>
              <a:t>2</a:t>
            </a:fld>
            <a:endParaRPr lang="de-D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95000"/>
              </a:lnSpc>
              <a:buClrTx/>
              <a:buFontTx/>
              <a:buNone/>
            </a:pPr>
            <a:fld id="{A68CDADC-ED8D-44DC-BB05-237CD6FC5097}" type="slidenum">
              <a:rPr lang="de-DE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lnSpc>
                  <a:spcPct val="95000"/>
                </a:lnSpc>
                <a:buClrTx/>
                <a:buFontTx/>
                <a:buNone/>
              </a:pPr>
              <a:t>3</a:t>
            </a:fld>
            <a:endParaRPr lang="de-D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>
              <a:lnSpc>
                <a:spcPct val="95000"/>
              </a:lnSpc>
              <a:buClrTx/>
              <a:buFontTx/>
              <a:buNone/>
            </a:pPr>
            <a:fld id="{07F4A205-F400-44C6-99E0-17BCE8D27735}" type="slidenum">
              <a:rPr lang="de-DE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lnSpc>
                  <a:spcPct val="95000"/>
                </a:lnSpc>
                <a:buClrTx/>
                <a:buFontTx/>
                <a:buNone/>
              </a:pPr>
              <a:t>4</a:t>
            </a:fld>
            <a:endParaRPr lang="de-D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F2AC9-6A79-44EA-9AF3-8083CCCEC4B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09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3D2D0-2C5E-409A-8D83-B3D2915C400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010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EC954-9B2C-4004-A6EF-036BC272CEC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647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7800" cy="12588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F5609-1F26-4E68-AFC4-75B2A4923DB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63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57A2B-2D6F-415D-8EF5-F1FF033B1A5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75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15C8A-76AF-4AE2-AF40-277FC3A01B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139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3F7D8-C408-401F-9EB2-2E0D0475533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307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9778-C676-4E6B-8350-DA2429042D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5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0D722-EBEE-4C5C-AA04-F2C08AB51A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52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1BA11-BABC-40C5-813F-0CE65D8C7D0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667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434CE-891F-445A-A826-C04608147E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659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AC1B7-C3BC-45CB-8B2A-FB919BECBD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8826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15000"/>
            <a:lum/>
          </a:blip>
          <a:srcRect/>
          <a:stretch>
            <a:fillRect l="78000" t="1000" r="2000" b="8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Format des Titeltextes zu bearbeiten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Gliederungstextes zu bearbeiten</a:t>
            </a:r>
          </a:p>
          <a:p>
            <a:pPr lvl="1"/>
            <a:r>
              <a:rPr lang="en-GB" smtClean="0"/>
              <a:t>Zweite Gliederungsebene</a:t>
            </a:r>
          </a:p>
          <a:p>
            <a:pPr lvl="2"/>
            <a:r>
              <a:rPr lang="en-GB" smtClean="0"/>
              <a:t>Dritte Gliederungsebene</a:t>
            </a:r>
          </a:p>
          <a:p>
            <a:pPr lvl="3"/>
            <a:r>
              <a:rPr lang="en-GB" smtClean="0"/>
              <a:t>Vierte Gliederungsebene</a:t>
            </a:r>
          </a:p>
          <a:p>
            <a:pPr lvl="4"/>
            <a:r>
              <a:rPr lang="en-GB" smtClean="0"/>
              <a:t>Fünfte Gliederungsebene</a:t>
            </a:r>
          </a:p>
          <a:p>
            <a:pPr lvl="4"/>
            <a:r>
              <a:rPr lang="en-GB" smtClean="0"/>
              <a:t>Sechste Gliederungsebene</a:t>
            </a:r>
          </a:p>
          <a:p>
            <a:pPr lvl="4"/>
            <a:r>
              <a:rPr lang="en-GB" smtClean="0"/>
              <a:t>Siebente Gliederungsebene</a:t>
            </a:r>
          </a:p>
          <a:p>
            <a:pPr lvl="4"/>
            <a:r>
              <a:rPr lang="en-GB" smtClean="0"/>
              <a:t>Achte Gliederungsebene</a:t>
            </a:r>
          </a:p>
          <a:p>
            <a:pPr lvl="4"/>
            <a:r>
              <a:rPr lang="en-GB" smtClean="0"/>
              <a:t>Neunte Gliederungsebene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D039A537-7D2F-42D5-BC09-1C6B567D47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5000"/>
            <a:lum/>
          </a:blip>
          <a:srcRect/>
          <a:stretch>
            <a:fillRect l="1000" t="2000" r="2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1439863"/>
            <a:ext cx="9070975" cy="2987675"/>
          </a:xfrm>
        </p:spPr>
        <p:txBody>
          <a:bodyPr tIns="38880"/>
          <a:lstStyle/>
          <a:p>
            <a:pPr eaLnBrk="1">
              <a:spcAft>
                <a:spcPts val="6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mtClean="0"/>
              <a:t>Grundlagen im Schützenwesen und im Schießsport</a:t>
            </a:r>
            <a:br>
              <a:rPr lang="de-DE" smtClean="0"/>
            </a:br>
            <a:r>
              <a:rPr lang="de-DE" sz="2400" smtClean="0"/>
              <a:t>(Schwerpunkt Luftgewehr)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985000" y="6156325"/>
            <a:ext cx="1366838" cy="381000"/>
          </a:xfrm>
        </p:spPr>
        <p:txBody>
          <a:bodyPr tIns="15840" anchor="ctr"/>
          <a:lstStyle/>
          <a:p>
            <a:pPr indent="-341313" algn="ctr" eaLnBrk="1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800" smtClean="0"/>
              <a:t>Inken F.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331913"/>
            <a:ext cx="4765675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79613"/>
            <a:ext cx="4843462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Textfeld 1"/>
          <p:cNvSpPr txBox="1">
            <a:spLocks noChangeArrowheads="1"/>
          </p:cNvSpPr>
          <p:nvPr/>
        </p:nvSpPr>
        <p:spPr bwMode="auto">
          <a:xfrm>
            <a:off x="1871663" y="1612900"/>
            <a:ext cx="936625" cy="34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Bogen</a:t>
            </a:r>
          </a:p>
        </p:txBody>
      </p:sp>
      <p:sp>
        <p:nvSpPr>
          <p:cNvPr id="11269" name="Textfeld 4"/>
          <p:cNvSpPr txBox="1">
            <a:spLocks noChangeArrowheads="1"/>
          </p:cNvSpPr>
          <p:nvPr/>
        </p:nvSpPr>
        <p:spPr bwMode="auto">
          <a:xfrm>
            <a:off x="6696075" y="2124075"/>
            <a:ext cx="1152525" cy="34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Senioren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Wettbewerbe</a:t>
            </a:r>
          </a:p>
        </p:txBody>
      </p:sp>
      <p:sp>
        <p:nvSpPr>
          <p:cNvPr id="12291" name="Abgerundetes Rechteck 3"/>
          <p:cNvSpPr>
            <a:spLocks noChangeArrowheads="1"/>
          </p:cNvSpPr>
          <p:nvPr/>
        </p:nvSpPr>
        <p:spPr bwMode="auto">
          <a:xfrm>
            <a:off x="5000625" y="2989263"/>
            <a:ext cx="2601913" cy="13589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Die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olympischen Schießdisziplinen</a:t>
            </a:r>
          </a:p>
        </p:txBody>
      </p:sp>
      <p:pic>
        <p:nvPicPr>
          <p:cNvPr id="12292" name="Picture 2" descr="http://upload.wikimedia.org/wikipedia/commons/thumb/a/a7/Olympic_flag.svg/260px-Olympic_flag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13" y="3095625"/>
            <a:ext cx="10795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Abgerundetes Rechteck 5"/>
          <p:cNvSpPr>
            <a:spLocks noChangeArrowheads="1"/>
          </p:cNvSpPr>
          <p:nvPr/>
        </p:nvSpPr>
        <p:spPr bwMode="auto">
          <a:xfrm>
            <a:off x="679450" y="3609975"/>
            <a:ext cx="2519363" cy="169227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b="1">
                <a:solidFill>
                  <a:schemeClr val="tx1"/>
                </a:solidFill>
              </a:rPr>
              <a:t>Gewehr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Luftgewehr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Luftgewehr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KK Freie Waffe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KK Sportgewehr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KK Liegendkampf Herren</a:t>
            </a:r>
          </a:p>
        </p:txBody>
      </p:sp>
      <p:sp>
        <p:nvSpPr>
          <p:cNvPr id="12294" name="Abgerundetes Rechteck 6"/>
          <p:cNvSpPr>
            <a:spLocks noChangeArrowheads="1"/>
          </p:cNvSpPr>
          <p:nvPr/>
        </p:nvSpPr>
        <p:spPr bwMode="auto">
          <a:xfrm>
            <a:off x="895350" y="5521325"/>
            <a:ext cx="2447925" cy="16637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b="1">
                <a:solidFill>
                  <a:schemeClr val="tx1"/>
                </a:solidFill>
              </a:rPr>
              <a:t>Pistole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Luftpistole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Luftpistole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OSP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Sportpistole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Freie Pistole Herren</a:t>
            </a:r>
          </a:p>
        </p:txBody>
      </p:sp>
      <p:sp>
        <p:nvSpPr>
          <p:cNvPr id="12295" name="Abgerundetes Rechteck 7"/>
          <p:cNvSpPr>
            <a:spLocks noChangeArrowheads="1"/>
          </p:cNvSpPr>
          <p:nvPr/>
        </p:nvSpPr>
        <p:spPr bwMode="auto">
          <a:xfrm>
            <a:off x="3443288" y="5778500"/>
            <a:ext cx="2232025" cy="1643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b="1">
                <a:solidFill>
                  <a:schemeClr val="tx1"/>
                </a:solidFill>
              </a:rPr>
              <a:t>Wurfscheiben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Trap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Trap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Skeet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Skeet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Doppeltrap Herren</a:t>
            </a:r>
          </a:p>
        </p:txBody>
      </p:sp>
      <p:sp>
        <p:nvSpPr>
          <p:cNvPr id="12296" name="Abgerundetes Rechteck 8"/>
          <p:cNvSpPr>
            <a:spLocks noChangeArrowheads="1"/>
          </p:cNvSpPr>
          <p:nvPr/>
        </p:nvSpPr>
        <p:spPr bwMode="auto">
          <a:xfrm>
            <a:off x="5915025" y="5534025"/>
            <a:ext cx="1943100" cy="171291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b="1">
                <a:solidFill>
                  <a:schemeClr val="tx1"/>
                </a:solidFill>
              </a:rPr>
              <a:t>Bogen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FITA Herren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8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FITA Damen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8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Mannschafts- und Einzelwertung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4803782">
            <a:off x="4067969" y="3140869"/>
            <a:ext cx="117475" cy="1608137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5" name="Pfeil nach unten 14"/>
          <p:cNvSpPr/>
          <p:nvPr/>
        </p:nvSpPr>
        <p:spPr bwMode="auto">
          <a:xfrm rot="3421590">
            <a:off x="4033044" y="3926681"/>
            <a:ext cx="109538" cy="2047875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6" name="Pfeil nach unten 15"/>
          <p:cNvSpPr/>
          <p:nvPr/>
        </p:nvSpPr>
        <p:spPr bwMode="auto">
          <a:xfrm rot="1462690" flipH="1">
            <a:off x="5165725" y="4391025"/>
            <a:ext cx="122238" cy="1377950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7" name="Pfeil nach unten 16"/>
          <p:cNvSpPr/>
          <p:nvPr/>
        </p:nvSpPr>
        <p:spPr bwMode="auto">
          <a:xfrm rot="21075191">
            <a:off x="6259513" y="4459288"/>
            <a:ext cx="123825" cy="1058862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301" name="Abgerundetes Rechteck 3"/>
          <p:cNvSpPr>
            <a:spLocks noChangeArrowheads="1"/>
          </p:cNvSpPr>
          <p:nvPr/>
        </p:nvSpPr>
        <p:spPr bwMode="auto">
          <a:xfrm>
            <a:off x="679450" y="1455738"/>
            <a:ext cx="1911350" cy="6477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59 Wettbewerbe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im DSB</a:t>
            </a:r>
          </a:p>
        </p:txBody>
      </p:sp>
      <p:sp>
        <p:nvSpPr>
          <p:cNvPr id="12302" name="Abgerundetes Rechteck 3"/>
          <p:cNvSpPr>
            <a:spLocks noChangeArrowheads="1"/>
          </p:cNvSpPr>
          <p:nvPr/>
        </p:nvSpPr>
        <p:spPr bwMode="auto">
          <a:xfrm>
            <a:off x="3517900" y="1450975"/>
            <a:ext cx="2232025" cy="9413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Unterteilung in Wettkampfklassen und Geschlecht</a:t>
            </a:r>
          </a:p>
        </p:txBody>
      </p:sp>
      <p:sp>
        <p:nvSpPr>
          <p:cNvPr id="18" name="Pfeil nach unten 17"/>
          <p:cNvSpPr/>
          <p:nvPr/>
        </p:nvSpPr>
        <p:spPr bwMode="auto">
          <a:xfrm rot="16200000">
            <a:off x="2968625" y="1476375"/>
            <a:ext cx="141288" cy="896938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2304" name="Abgerundetes Rechteck 3"/>
          <p:cNvSpPr>
            <a:spLocks noChangeArrowheads="1"/>
          </p:cNvSpPr>
          <p:nvPr/>
        </p:nvSpPr>
        <p:spPr bwMode="auto">
          <a:xfrm>
            <a:off x="6462713" y="1449388"/>
            <a:ext cx="2249487" cy="10350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Nichtolympische Disziplinen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8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600">
                <a:solidFill>
                  <a:schemeClr val="tx1"/>
                </a:solidFill>
              </a:rPr>
              <a:t>z.B. Laufendescheibe</a:t>
            </a:r>
          </a:p>
        </p:txBody>
      </p:sp>
      <p:sp>
        <p:nvSpPr>
          <p:cNvPr id="20" name="Pfeil nach unten 19"/>
          <p:cNvSpPr/>
          <p:nvPr/>
        </p:nvSpPr>
        <p:spPr bwMode="auto">
          <a:xfrm rot="16200000">
            <a:off x="6010275" y="1593850"/>
            <a:ext cx="138113" cy="658813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21" name="Pfeil nach unten 20"/>
          <p:cNvSpPr/>
          <p:nvPr/>
        </p:nvSpPr>
        <p:spPr bwMode="auto">
          <a:xfrm rot="19843220">
            <a:off x="5795963" y="2351088"/>
            <a:ext cx="130175" cy="657225"/>
          </a:xfrm>
          <a:prstGeom prst="down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01125" cy="1030288"/>
          </a:xfrm>
        </p:spPr>
        <p:txBody>
          <a:bodyPr/>
          <a:lstStyle/>
          <a:p>
            <a:r>
              <a:rPr lang="de-DE" sz="3600" smtClean="0"/>
              <a:t>Waffenrecht</a:t>
            </a:r>
          </a:p>
        </p:txBody>
      </p:sp>
      <p:pic>
        <p:nvPicPr>
          <p:cNvPr id="13315" name="Picture 3" descr="C:\Users\Incken\Desktop\Schule\DE\Waffenschrank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1331913"/>
            <a:ext cx="29210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C:\Users\Incken\Desktop\Schule\DE\Waffenschrank_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747713"/>
            <a:ext cx="2921000" cy="627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C:\Users\Incken\Desktop\Schule\DE\Waffenschrank_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1098550"/>
            <a:ext cx="2016125" cy="646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C:\Users\Incken\Desktop\Schule\DE\Waffenschrank_B_L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8" y="4329113"/>
            <a:ext cx="2681287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de-DE" smtClean="0"/>
              <a:t>Ausbildung: Im KSV</a:t>
            </a:r>
          </a:p>
        </p:txBody>
      </p:sp>
      <p:sp>
        <p:nvSpPr>
          <p:cNvPr id="14339" name="Abgerundetes Rechteck 1"/>
          <p:cNvSpPr>
            <a:spLocks noChangeArrowheads="1"/>
          </p:cNvSpPr>
          <p:nvPr/>
        </p:nvSpPr>
        <p:spPr bwMode="auto">
          <a:xfrm>
            <a:off x="1071563" y="2309813"/>
            <a:ext cx="1584325" cy="7191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Allgemeine</a:t>
            </a:r>
            <a:br>
              <a:rPr lang="de-DE">
                <a:solidFill>
                  <a:schemeClr val="tx1"/>
                </a:solidFill>
              </a:rPr>
            </a:br>
            <a:r>
              <a:rPr lang="de-DE">
                <a:solidFill>
                  <a:schemeClr val="tx1"/>
                </a:solidFill>
              </a:rPr>
              <a:t>Sachkunde</a:t>
            </a:r>
          </a:p>
        </p:txBody>
      </p:sp>
      <p:sp>
        <p:nvSpPr>
          <p:cNvPr id="14340" name="Abgerundetes Rechteck 5"/>
          <p:cNvSpPr>
            <a:spLocks noChangeArrowheads="1"/>
          </p:cNvSpPr>
          <p:nvPr/>
        </p:nvSpPr>
        <p:spPr bwMode="auto">
          <a:xfrm>
            <a:off x="3195638" y="2306638"/>
            <a:ext cx="1584325" cy="7191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Sachkunde</a:t>
            </a:r>
            <a:br>
              <a:rPr lang="de-DE">
                <a:solidFill>
                  <a:schemeClr val="tx1"/>
                </a:solidFill>
              </a:rPr>
            </a:br>
            <a:r>
              <a:rPr lang="de-DE" sz="1400">
                <a:solidFill>
                  <a:schemeClr val="tx1"/>
                </a:solidFill>
              </a:rPr>
              <a:t>30 LE</a:t>
            </a:r>
          </a:p>
        </p:txBody>
      </p:sp>
      <p:sp>
        <p:nvSpPr>
          <p:cNvPr id="14341" name="Abgerundetes Rechteck 8"/>
          <p:cNvSpPr>
            <a:spLocks noChangeArrowheads="1"/>
          </p:cNvSpPr>
          <p:nvPr/>
        </p:nvSpPr>
        <p:spPr bwMode="auto">
          <a:xfrm>
            <a:off x="5010150" y="2306638"/>
            <a:ext cx="1584325" cy="7191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1.Hilfe</a:t>
            </a:r>
            <a:br>
              <a:rPr lang="de-DE">
                <a:solidFill>
                  <a:schemeClr val="tx1"/>
                </a:solidFill>
              </a:rPr>
            </a:br>
            <a:r>
              <a:rPr lang="de-DE" sz="1400">
                <a:solidFill>
                  <a:schemeClr val="tx1"/>
                </a:solidFill>
              </a:rPr>
              <a:t>8 DS</a:t>
            </a:r>
          </a:p>
        </p:txBody>
      </p:sp>
      <p:sp>
        <p:nvSpPr>
          <p:cNvPr id="14342" name="Abgerundetes Rechteck 9"/>
          <p:cNvSpPr>
            <a:spLocks noChangeArrowheads="1"/>
          </p:cNvSpPr>
          <p:nvPr/>
        </p:nvSpPr>
        <p:spPr bwMode="auto">
          <a:xfrm>
            <a:off x="7270750" y="2309813"/>
            <a:ext cx="1727200" cy="7191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Standaufsicht</a:t>
            </a:r>
            <a:br>
              <a:rPr lang="de-DE">
                <a:solidFill>
                  <a:schemeClr val="tx1"/>
                </a:solidFill>
              </a:rPr>
            </a:br>
            <a:r>
              <a:rPr lang="de-DE" sz="1400">
                <a:solidFill>
                  <a:schemeClr val="tx1"/>
                </a:solidFill>
              </a:rPr>
              <a:t>Luftdruck 4 LE</a:t>
            </a:r>
          </a:p>
        </p:txBody>
      </p:sp>
      <p:sp>
        <p:nvSpPr>
          <p:cNvPr id="14343" name="Abgerundetes Rechteck 10"/>
          <p:cNvSpPr>
            <a:spLocks noChangeArrowheads="1"/>
          </p:cNvSpPr>
          <p:nvPr/>
        </p:nvSpPr>
        <p:spPr bwMode="auto">
          <a:xfrm>
            <a:off x="995363" y="4375150"/>
            <a:ext cx="1736725" cy="7207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Standaufsicht</a:t>
            </a:r>
            <a:br>
              <a:rPr lang="de-DE">
                <a:solidFill>
                  <a:schemeClr val="tx1"/>
                </a:solidFill>
              </a:rPr>
            </a:br>
            <a:r>
              <a:rPr lang="de-DE" sz="1400">
                <a:solidFill>
                  <a:schemeClr val="tx1"/>
                </a:solidFill>
              </a:rPr>
              <a:t>Feuerwaffen 4 LE</a:t>
            </a:r>
          </a:p>
        </p:txBody>
      </p:sp>
      <p:sp>
        <p:nvSpPr>
          <p:cNvPr id="14344" name="Abgerundetes Rechteck 11"/>
          <p:cNvSpPr>
            <a:spLocks noChangeArrowheads="1"/>
          </p:cNvSpPr>
          <p:nvPr/>
        </p:nvSpPr>
        <p:spPr bwMode="auto">
          <a:xfrm>
            <a:off x="6550025" y="4375150"/>
            <a:ext cx="1584325" cy="71913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JuBaLi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15 LE</a:t>
            </a:r>
          </a:p>
        </p:txBody>
      </p:sp>
      <p:sp>
        <p:nvSpPr>
          <p:cNvPr id="14345" name="Abgerundetes Rechteck 13"/>
          <p:cNvSpPr>
            <a:spLocks noChangeArrowheads="1"/>
          </p:cNvSpPr>
          <p:nvPr/>
        </p:nvSpPr>
        <p:spPr bwMode="auto">
          <a:xfrm>
            <a:off x="3663950" y="4375150"/>
            <a:ext cx="2376488" cy="11826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>
              <a:solidFill>
                <a:schemeClr val="tx1"/>
              </a:solidFill>
            </a:endParaRP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2000">
                <a:solidFill>
                  <a:schemeClr val="tx1"/>
                </a:solidFill>
              </a:rPr>
              <a:t>Schießsportleiter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30 LE</a:t>
            </a:r>
          </a:p>
        </p:txBody>
      </p:sp>
      <p:sp>
        <p:nvSpPr>
          <p:cNvPr id="39" name="Pfeil nach unten 13"/>
          <p:cNvSpPr>
            <a:spLocks noChangeArrowheads="1"/>
          </p:cNvSpPr>
          <p:nvPr/>
        </p:nvSpPr>
        <p:spPr bwMode="auto">
          <a:xfrm>
            <a:off x="1798638" y="3028950"/>
            <a:ext cx="130175" cy="134620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40" name="Pfeil nach unten 13"/>
          <p:cNvSpPr>
            <a:spLocks noChangeArrowheads="1"/>
          </p:cNvSpPr>
          <p:nvPr/>
        </p:nvSpPr>
        <p:spPr bwMode="auto">
          <a:xfrm>
            <a:off x="4787900" y="3563938"/>
            <a:ext cx="115888" cy="836612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7" name="Rechteckiger Pfeil 6"/>
          <p:cNvSpPr/>
          <p:nvPr/>
        </p:nvSpPr>
        <p:spPr bwMode="auto">
          <a:xfrm rot="10800000">
            <a:off x="4852988" y="3028950"/>
            <a:ext cx="985837" cy="698500"/>
          </a:xfrm>
          <a:prstGeom prst="bentArrow">
            <a:avLst>
              <a:gd name="adj1" fmla="val 11446"/>
              <a:gd name="adj2" fmla="val 14834"/>
              <a:gd name="adj3" fmla="val 25000"/>
              <a:gd name="adj4" fmla="val 32455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43" name="Rechteckiger Pfeil 42"/>
          <p:cNvSpPr/>
          <p:nvPr/>
        </p:nvSpPr>
        <p:spPr bwMode="auto">
          <a:xfrm rot="10800000" flipH="1">
            <a:off x="3836988" y="3028950"/>
            <a:ext cx="1008062" cy="698500"/>
          </a:xfrm>
          <a:prstGeom prst="bentArrow">
            <a:avLst>
              <a:gd name="adj1" fmla="val 11446"/>
              <a:gd name="adj2" fmla="val 14834"/>
              <a:gd name="adj3" fmla="val 25000"/>
              <a:gd name="adj4" fmla="val 32455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44" name="Rechteckiger Pfeil 43"/>
          <p:cNvSpPr/>
          <p:nvPr/>
        </p:nvSpPr>
        <p:spPr bwMode="auto">
          <a:xfrm rot="5400000">
            <a:off x="5812632" y="2845594"/>
            <a:ext cx="620712" cy="2438400"/>
          </a:xfrm>
          <a:prstGeom prst="bentArrow">
            <a:avLst>
              <a:gd name="adj1" fmla="val 11446"/>
              <a:gd name="adj2" fmla="val 14834"/>
              <a:gd name="adj3" fmla="val 25000"/>
              <a:gd name="adj4" fmla="val 32455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45" name="Pfeil nach unten 13"/>
          <p:cNvSpPr>
            <a:spLocks noChangeArrowheads="1"/>
          </p:cNvSpPr>
          <p:nvPr/>
        </p:nvSpPr>
        <p:spPr bwMode="auto">
          <a:xfrm>
            <a:off x="4743450" y="5557838"/>
            <a:ext cx="217488" cy="417512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Ausbildung: Im NSSV</a:t>
            </a:r>
          </a:p>
        </p:txBody>
      </p:sp>
      <p:sp>
        <p:nvSpPr>
          <p:cNvPr id="4" name="Pfeil nach unten 13"/>
          <p:cNvSpPr>
            <a:spLocks noChangeArrowheads="1"/>
          </p:cNvSpPr>
          <p:nvPr/>
        </p:nvSpPr>
        <p:spPr bwMode="auto">
          <a:xfrm>
            <a:off x="2805114" y="3119439"/>
            <a:ext cx="130175" cy="817562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5364" name="Abgerundetes Rechteck 4"/>
          <p:cNvSpPr>
            <a:spLocks noChangeArrowheads="1"/>
          </p:cNvSpPr>
          <p:nvPr/>
        </p:nvSpPr>
        <p:spPr bwMode="auto">
          <a:xfrm>
            <a:off x="1752601" y="5364163"/>
            <a:ext cx="4037013" cy="64135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Trainer C Leistungssport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/>
              <a:t>90 LE</a:t>
            </a:r>
          </a:p>
        </p:txBody>
      </p:sp>
      <p:sp>
        <p:nvSpPr>
          <p:cNvPr id="15365" name="Abgerundetes Rechteck 5"/>
          <p:cNvSpPr>
            <a:spLocks noChangeArrowheads="1"/>
          </p:cNvSpPr>
          <p:nvPr/>
        </p:nvSpPr>
        <p:spPr bwMode="auto">
          <a:xfrm>
            <a:off x="1752600" y="3946525"/>
            <a:ext cx="4400550" cy="6492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Trainer C Basis Breitensport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/>
              <a:t>90 LE</a:t>
            </a:r>
          </a:p>
        </p:txBody>
      </p:sp>
      <p:sp>
        <p:nvSpPr>
          <p:cNvPr id="15366" name="Abgerundetes Rechteck 6"/>
          <p:cNvSpPr>
            <a:spLocks noChangeArrowheads="1"/>
          </p:cNvSpPr>
          <p:nvPr/>
        </p:nvSpPr>
        <p:spPr bwMode="auto">
          <a:xfrm>
            <a:off x="6696075" y="3937000"/>
            <a:ext cx="1955800" cy="64928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Kampfrichter B</a:t>
            </a:r>
            <a:br>
              <a:rPr lang="de-DE">
                <a:solidFill>
                  <a:schemeClr val="tx1"/>
                </a:solidFill>
              </a:rPr>
            </a:br>
            <a:r>
              <a:rPr lang="de-DE" sz="1400"/>
              <a:t>40 LE</a:t>
            </a:r>
          </a:p>
        </p:txBody>
      </p:sp>
      <p:sp>
        <p:nvSpPr>
          <p:cNvPr id="15367" name="Abgerundetes Rechteck 7"/>
          <p:cNvSpPr>
            <a:spLocks noChangeArrowheads="1"/>
          </p:cNvSpPr>
          <p:nvPr/>
        </p:nvSpPr>
        <p:spPr bwMode="auto">
          <a:xfrm>
            <a:off x="1752600" y="2292351"/>
            <a:ext cx="2235200" cy="80803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Schießsportleiter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Bogen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/>
              <a:t>45 LE</a:t>
            </a: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4999039" y="2292351"/>
            <a:ext cx="2308225" cy="72072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ea typeface="Microsoft YaHei" charset="-122"/>
              </a:rPr>
              <a:t>Schießsportleiter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ea typeface="Microsoft YaHei" charset="-122"/>
              </a:rPr>
              <a:t>30LE</a:t>
            </a:r>
          </a:p>
        </p:txBody>
      </p:sp>
      <p:sp>
        <p:nvSpPr>
          <p:cNvPr id="10" name="Pfeil nach unten 13"/>
          <p:cNvSpPr>
            <a:spLocks noChangeArrowheads="1"/>
          </p:cNvSpPr>
          <p:nvPr/>
        </p:nvSpPr>
        <p:spPr bwMode="auto">
          <a:xfrm>
            <a:off x="5653088" y="3009900"/>
            <a:ext cx="134938" cy="92710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1" name="Pfeil nach unten 13"/>
          <p:cNvSpPr>
            <a:spLocks noChangeArrowheads="1"/>
          </p:cNvSpPr>
          <p:nvPr/>
        </p:nvSpPr>
        <p:spPr bwMode="auto">
          <a:xfrm>
            <a:off x="7056439" y="3009900"/>
            <a:ext cx="130175" cy="92710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2" name="Pfeil nach unten 13"/>
          <p:cNvSpPr>
            <a:spLocks noChangeArrowheads="1"/>
          </p:cNvSpPr>
          <p:nvPr/>
        </p:nvSpPr>
        <p:spPr bwMode="auto">
          <a:xfrm>
            <a:off x="3887789" y="4600575"/>
            <a:ext cx="130175" cy="763588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4" name="Pfeil nach unten 13"/>
          <p:cNvSpPr>
            <a:spLocks noChangeArrowheads="1"/>
          </p:cNvSpPr>
          <p:nvPr/>
        </p:nvSpPr>
        <p:spPr bwMode="auto">
          <a:xfrm>
            <a:off x="3671888" y="6018214"/>
            <a:ext cx="215900" cy="417512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5" name="Pfeil nach unten 13"/>
          <p:cNvSpPr>
            <a:spLocks noChangeArrowheads="1"/>
          </p:cNvSpPr>
          <p:nvPr/>
        </p:nvSpPr>
        <p:spPr bwMode="auto">
          <a:xfrm>
            <a:off x="7566025" y="4610101"/>
            <a:ext cx="215900" cy="417513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960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Ausbildung: Im DSB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2189163"/>
            <a:ext cx="3608388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Abgerundetes Rechteck 4"/>
          <p:cNvSpPr>
            <a:spLocks noChangeArrowheads="1"/>
          </p:cNvSpPr>
          <p:nvPr/>
        </p:nvSpPr>
        <p:spPr bwMode="auto">
          <a:xfrm>
            <a:off x="3536950" y="3563940"/>
            <a:ext cx="1955800" cy="6492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Zusatz-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qualifikation</a:t>
            </a:r>
          </a:p>
        </p:txBody>
      </p:sp>
      <p:sp>
        <p:nvSpPr>
          <p:cNvPr id="16389" name="Abgerundetes Rechteck 5"/>
          <p:cNvSpPr>
            <a:spLocks noChangeArrowheads="1"/>
          </p:cNvSpPr>
          <p:nvPr/>
        </p:nvSpPr>
        <p:spPr bwMode="auto">
          <a:xfrm>
            <a:off x="6249988" y="3563940"/>
            <a:ext cx="1955800" cy="6492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800"/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Kampfrichter A</a:t>
            </a:r>
            <a:endParaRPr lang="de-DE" sz="1400"/>
          </a:p>
        </p:txBody>
      </p:sp>
      <p:sp>
        <p:nvSpPr>
          <p:cNvPr id="16390" name="Abgerundetes Rechteck 6"/>
          <p:cNvSpPr>
            <a:spLocks noChangeArrowheads="1"/>
          </p:cNvSpPr>
          <p:nvPr/>
        </p:nvSpPr>
        <p:spPr bwMode="auto">
          <a:xfrm>
            <a:off x="1354138" y="5075239"/>
            <a:ext cx="1955800" cy="6492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800"/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 Trainer</a:t>
            </a:r>
            <a:endParaRPr lang="de-DE" sz="1400"/>
          </a:p>
        </p:txBody>
      </p:sp>
      <p:sp>
        <p:nvSpPr>
          <p:cNvPr id="16391" name="Abgerundetes Rechteck 7"/>
          <p:cNvSpPr>
            <a:spLocks noChangeArrowheads="1"/>
          </p:cNvSpPr>
          <p:nvPr/>
        </p:nvSpPr>
        <p:spPr bwMode="auto">
          <a:xfrm>
            <a:off x="1354138" y="3563940"/>
            <a:ext cx="1955800" cy="6492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800"/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B Trainer</a:t>
            </a:r>
            <a:endParaRPr lang="de-DE" sz="1400"/>
          </a:p>
        </p:txBody>
      </p:sp>
      <p:sp>
        <p:nvSpPr>
          <p:cNvPr id="9" name="Abgerundetes Rechteck 8"/>
          <p:cNvSpPr/>
          <p:nvPr/>
        </p:nvSpPr>
        <p:spPr bwMode="auto">
          <a:xfrm>
            <a:off x="6249988" y="2189164"/>
            <a:ext cx="1955800" cy="554037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30" tIns="45716" rIns="91430" bIns="45716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ea typeface="Microsoft YaHei" charset="-122"/>
                <a:cs typeface="+mn-cs"/>
              </a:rPr>
              <a:t>Kampfrichter B</a:t>
            </a:r>
            <a:b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ea typeface="Microsoft YaHei" charset="-122"/>
                <a:cs typeface="+mn-cs"/>
              </a:rPr>
            </a:br>
            <a:r>
              <a:rPr lang="de-DE" sz="1400" dirty="0">
                <a:solidFill>
                  <a:schemeClr val="tx1">
                    <a:lumMod val="50000"/>
                    <a:lumOff val="50000"/>
                  </a:schemeClr>
                </a:solidFill>
                <a:ea typeface="Microsoft YaHei" charset="-122"/>
              </a:rPr>
              <a:t>40 LE</a:t>
            </a:r>
          </a:p>
        </p:txBody>
      </p:sp>
      <p:sp>
        <p:nvSpPr>
          <p:cNvPr id="10" name="Pfeil nach unten 13"/>
          <p:cNvSpPr>
            <a:spLocks noChangeArrowheads="1"/>
          </p:cNvSpPr>
          <p:nvPr/>
        </p:nvSpPr>
        <p:spPr bwMode="auto">
          <a:xfrm>
            <a:off x="2333625" y="2752725"/>
            <a:ext cx="130175" cy="811213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1" name="Pfeil nach unten 13"/>
          <p:cNvSpPr>
            <a:spLocks noChangeArrowheads="1"/>
          </p:cNvSpPr>
          <p:nvPr/>
        </p:nvSpPr>
        <p:spPr bwMode="auto">
          <a:xfrm rot="19056713">
            <a:off x="3865562" y="2663825"/>
            <a:ext cx="125413" cy="1004888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2" name="Pfeil nach unten 13"/>
          <p:cNvSpPr>
            <a:spLocks noChangeArrowheads="1"/>
          </p:cNvSpPr>
          <p:nvPr/>
        </p:nvSpPr>
        <p:spPr bwMode="auto">
          <a:xfrm>
            <a:off x="2333625" y="4202114"/>
            <a:ext cx="130175" cy="873125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13" name="Pfeil nach unten 13"/>
          <p:cNvSpPr>
            <a:spLocks noChangeArrowheads="1"/>
          </p:cNvSpPr>
          <p:nvPr/>
        </p:nvSpPr>
        <p:spPr bwMode="auto">
          <a:xfrm>
            <a:off x="7162800" y="2743201"/>
            <a:ext cx="130175" cy="817563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30" tIns="45716" rIns="91430" bIns="45716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393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7800" cy="2109788"/>
          </a:xfrm>
        </p:spPr>
        <p:txBody>
          <a:bodyPr/>
          <a:lstStyle/>
          <a:p>
            <a:pPr marL="342865" indent="-342865"/>
            <a:r>
              <a:rPr lang="de-DE" smtClean="0">
                <a:cs typeface="Arial" charset="0"/>
              </a:rPr>
              <a:t>10 Grundregeln</a:t>
            </a:r>
            <a:br>
              <a:rPr lang="de-DE" smtClean="0">
                <a:cs typeface="Arial" charset="0"/>
              </a:rPr>
            </a:br>
            <a:r>
              <a:rPr lang="de-DE" sz="3600">
                <a:cs typeface="Arial" charset="0"/>
              </a:rPr>
              <a:t>für den Umgang mit Schusswaffen und Munition</a:t>
            </a:r>
            <a:endParaRPr lang="de-DE" sz="3600"/>
          </a:p>
        </p:txBody>
      </p:sp>
      <p:sp>
        <p:nvSpPr>
          <p:cNvPr id="17411" name="Inhaltsplatzhalter 2"/>
          <p:cNvSpPr>
            <a:spLocks noGrp="1"/>
          </p:cNvSpPr>
          <p:nvPr>
            <p:ph idx="1"/>
          </p:nvPr>
        </p:nvSpPr>
        <p:spPr>
          <a:xfrm>
            <a:off x="503238" y="2700339"/>
            <a:ext cx="9067800" cy="4608511"/>
          </a:xfrm>
        </p:spPr>
        <p:txBody>
          <a:bodyPr>
            <a:normAutofit/>
          </a:bodyPr>
          <a:lstStyle/>
          <a:p>
            <a:pPr marL="514297" indent="-514297">
              <a:spcAft>
                <a:spcPts val="1800"/>
              </a:spcAft>
              <a:buFont typeface="Times New Roman" pitchFamily="18" charset="0"/>
              <a:buAutoNum type="arabicPeriod"/>
            </a:pPr>
            <a:r>
              <a:rPr lang="de-DE" smtClean="0"/>
              <a:t>Mit Schusswaffen stets so umgehen, als wären sie geladen!</a:t>
            </a:r>
          </a:p>
          <a:p>
            <a:pPr marL="514297" indent="-514297">
              <a:spcAft>
                <a:spcPts val="1800"/>
              </a:spcAft>
              <a:buFont typeface="Times New Roman" pitchFamily="18" charset="0"/>
              <a:buAutoNum type="arabicPeriod"/>
            </a:pPr>
            <a:r>
              <a:rPr lang="de-DE" smtClean="0"/>
              <a:t>Ohne Grund die Mündung niemals auf einen Menschen richten (auch wenn die Waffe nicht geladen ist)!</a:t>
            </a:r>
          </a:p>
          <a:p>
            <a:pPr marL="514297" indent="-514297">
              <a:spcAft>
                <a:spcPts val="1800"/>
              </a:spcAft>
              <a:buFont typeface="Times New Roman" pitchFamily="18" charset="0"/>
              <a:buAutoNum type="arabicPeriod"/>
            </a:pPr>
            <a:r>
              <a:rPr lang="de-DE" smtClean="0"/>
              <a:t>Bei Handhabung von Faustfeuerwaffen Lauf stets vorwärts abwärts (Grundstellung)!</a:t>
            </a:r>
          </a:p>
          <a:p>
            <a:pPr marL="514297" indent="-514297">
              <a:spcAft>
                <a:spcPts val="1800"/>
              </a:spcAft>
              <a:buFont typeface="Times New Roman" pitchFamily="18" charset="0"/>
              <a:buAutoNum type="arabicPeriod"/>
            </a:pPr>
            <a:r>
              <a:rPr lang="de-DE" smtClean="0"/>
              <a:t>Abzug nie unnötig oder gedankenlos betätigen!</a:t>
            </a:r>
          </a:p>
        </p:txBody>
      </p:sp>
    </p:spTree>
    <p:extLst>
      <p:ext uri="{BB962C8B-B14F-4D97-AF65-F5344CB8AC3E}">
        <p14:creationId xmlns:p14="http://schemas.microsoft.com/office/powerpoint/2010/main" val="200930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Inhaltsplatzhalter 2"/>
          <p:cNvSpPr txBox="1">
            <a:spLocks/>
          </p:cNvSpPr>
          <p:nvPr/>
        </p:nvSpPr>
        <p:spPr bwMode="auto">
          <a:xfrm>
            <a:off x="450850" y="466725"/>
            <a:ext cx="9067800" cy="669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8077" rIns="0" bIns="0"/>
          <a:lstStyle>
            <a:lvl1pPr marL="514350" indent="-51435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>
              <a:spcAft>
                <a:spcPts val="1800"/>
              </a:spcAft>
              <a:buFont typeface="Arial" charset="0"/>
              <a:buAutoNum type="arabicPeriod" startAt="5"/>
            </a:pPr>
            <a:r>
              <a:rPr lang="de-DE" sz="2800">
                <a:solidFill>
                  <a:schemeClr val="tx1"/>
                </a:solidFill>
              </a:rPr>
              <a:t>Bei der Übergabe der Waffe stets deren Zustand dem Übernehmenden mitteilen.</a:t>
            </a:r>
            <a:br>
              <a:rPr lang="de-DE" sz="2800">
                <a:solidFill>
                  <a:schemeClr val="tx1"/>
                </a:solidFill>
              </a:rPr>
            </a:br>
            <a:r>
              <a:rPr lang="de-DE" sz="2800">
                <a:solidFill>
                  <a:schemeClr val="tx1"/>
                </a:solidFill>
              </a:rPr>
              <a:t>Der Übernehmende überprüft den Zustand!</a:t>
            </a:r>
          </a:p>
          <a:p>
            <a:pPr>
              <a:spcAft>
                <a:spcPts val="1800"/>
              </a:spcAft>
              <a:buFont typeface="Arial" charset="0"/>
              <a:buAutoNum type="arabicPeriod" startAt="5"/>
            </a:pPr>
            <a:r>
              <a:rPr lang="de-DE" sz="2800">
                <a:solidFill>
                  <a:schemeClr val="tx1"/>
                </a:solidFill>
              </a:rPr>
              <a:t>Vorhandene Sicherungen überprüfen!</a:t>
            </a:r>
          </a:p>
          <a:p>
            <a:pPr>
              <a:spcAft>
                <a:spcPts val="1800"/>
              </a:spcAft>
              <a:buFont typeface="Arial" charset="0"/>
              <a:buAutoNum type="arabicPeriod" startAt="5"/>
            </a:pPr>
            <a:r>
              <a:rPr lang="de-DE" sz="2800">
                <a:solidFill>
                  <a:schemeClr val="tx1"/>
                </a:solidFill>
              </a:rPr>
              <a:t>Schusswaffen nie achtlos ablegen! Stets dafür sorgen, dass sie nicht in unbefugte Hände gelangen können.</a:t>
            </a:r>
          </a:p>
          <a:p>
            <a:pPr>
              <a:spcAft>
                <a:spcPts val="1800"/>
              </a:spcAft>
              <a:buFont typeface="Arial" charset="0"/>
              <a:buAutoNum type="arabicPeriod" startAt="5"/>
            </a:pPr>
            <a:r>
              <a:rPr lang="de-DE" sz="2800">
                <a:solidFill>
                  <a:schemeClr val="tx1"/>
                </a:solidFill>
              </a:rPr>
              <a:t>Munition so handhaben und lagern, dass niemand gefährdet wird!</a:t>
            </a:r>
          </a:p>
          <a:p>
            <a:pPr>
              <a:spcAft>
                <a:spcPts val="1800"/>
              </a:spcAft>
              <a:buFont typeface="Arial" charset="0"/>
              <a:buAutoNum type="arabicPeriod" startAt="5"/>
            </a:pPr>
            <a:r>
              <a:rPr lang="de-DE" sz="2800">
                <a:solidFill>
                  <a:schemeClr val="tx1"/>
                </a:solidFill>
              </a:rPr>
              <a:t>Bei Handhabung, Reinigung und Zerlegung von Waffen nie Gewalt anwenden!</a:t>
            </a:r>
          </a:p>
          <a:p>
            <a:pPr>
              <a:spcAft>
                <a:spcPts val="1800"/>
              </a:spcAft>
              <a:buFont typeface="Arial" charset="0"/>
              <a:buAutoNum type="arabicPeriod" startAt="5"/>
            </a:pPr>
            <a:r>
              <a:rPr lang="de-DE" sz="2800">
                <a:solidFill>
                  <a:schemeClr val="tx1"/>
                </a:solidFill>
              </a:rPr>
              <a:t>Jeder trägt für seine Schusswaffe die Verantwortung!</a:t>
            </a:r>
            <a:br>
              <a:rPr lang="de-DE" sz="2800">
                <a:solidFill>
                  <a:schemeClr val="tx1"/>
                </a:solidFill>
              </a:rPr>
            </a:br>
            <a:r>
              <a:rPr lang="de-DE" sz="2800">
                <a:solidFill>
                  <a:schemeClr val="tx1"/>
                </a:solidFill>
              </a:rPr>
              <a:t>Sicherheit und Einsatzbereitschaft seiner selbst und anderer hängen davon ab!</a:t>
            </a:r>
          </a:p>
        </p:txBody>
      </p:sp>
    </p:spTree>
    <p:extLst>
      <p:ext uri="{BB962C8B-B14F-4D97-AF65-F5344CB8AC3E}">
        <p14:creationId xmlns:p14="http://schemas.microsoft.com/office/powerpoint/2010/main" val="51046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0975" cy="1262063"/>
          </a:xfrm>
        </p:spPr>
        <p:txBody>
          <a:bodyPr tIns="38880"/>
          <a:lstStyle/>
          <a:p>
            <a:pPr eaLnBrk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mtClean="0"/>
              <a:t>Gliederung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0225" y="1768475"/>
            <a:ext cx="7775575" cy="5251450"/>
          </a:xfrm>
        </p:spPr>
        <p:txBody>
          <a:bodyPr/>
          <a:lstStyle/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Geschichte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Organisatorischer Aufbau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Veranstaltungen/Meisterschaften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Wettkampfklassen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Disziplinen </a:t>
            </a:r>
          </a:p>
          <a:p>
            <a:pPr marL="830263" lvl="1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000" dirty="0" smtClean="0"/>
              <a:t>nichtolympisch/olympisch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Waffenrecht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Ausbildung</a:t>
            </a:r>
          </a:p>
          <a:p>
            <a:pPr marL="461963" indent="-322263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>
                <a:cs typeface="Arial" charset="0"/>
              </a:rPr>
              <a:t>10 Grundregeln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dirty="0" smtClean="0"/>
              <a:t>Ausrüstung </a:t>
            </a:r>
            <a:r>
              <a:rPr lang="de-DE" sz="1600" dirty="0" smtClean="0"/>
              <a:t>(auf Gewehr bezogen)</a:t>
            </a:r>
          </a:p>
          <a:p>
            <a:pPr marL="430213" indent="-323850" eaLnBrk="1">
              <a:buSzPct val="45000"/>
              <a:buFont typeface="Wingdings" charset="2"/>
              <a:buChar char=""/>
              <a:tabLst>
                <a:tab pos="430213" algn="l"/>
                <a:tab pos="534988" algn="l"/>
                <a:tab pos="984250" algn="l"/>
                <a:tab pos="1433513" algn="l"/>
                <a:tab pos="1882775" algn="l"/>
                <a:tab pos="2332038" algn="l"/>
                <a:tab pos="2781300" algn="l"/>
                <a:tab pos="3230563" algn="l"/>
                <a:tab pos="3679825" algn="l"/>
                <a:tab pos="4129088" algn="l"/>
                <a:tab pos="4578350" algn="l"/>
                <a:tab pos="5027613" algn="l"/>
                <a:tab pos="5476875" algn="l"/>
                <a:tab pos="5926138" algn="l"/>
                <a:tab pos="6375400" algn="l"/>
                <a:tab pos="6824663" algn="l"/>
                <a:tab pos="7273925" algn="l"/>
                <a:tab pos="7723188" algn="l"/>
                <a:tab pos="8172450" algn="l"/>
                <a:tab pos="8621713" algn="l"/>
                <a:tab pos="9070975" algn="l"/>
              </a:tabLst>
              <a:defRPr/>
            </a:pPr>
            <a:r>
              <a:rPr lang="de-DE" sz="2400" smtClean="0"/>
              <a:t>Anschlag</a:t>
            </a:r>
            <a:endParaRPr lang="de-DE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46075"/>
            <a:ext cx="9070975" cy="1263650"/>
          </a:xfrm>
        </p:spPr>
        <p:txBody>
          <a:bodyPr/>
          <a:lstStyle/>
          <a:p>
            <a:pPr eaLnBrk="1"/>
            <a:r>
              <a:rPr lang="de-DE" smtClean="0"/>
              <a:t>Allgemeine Geschichte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5180013"/>
          </a:xfrm>
        </p:spPr>
        <p:txBody>
          <a:bodyPr/>
          <a:lstStyle/>
          <a:p>
            <a:pPr marL="0" indent="0" eaLnBrk="1"/>
            <a:r>
              <a:rPr lang="de-DE" sz="3300" smtClean="0"/>
              <a:t>1280  Erfindung des Schießpulvers /</a:t>
            </a:r>
          </a:p>
          <a:p>
            <a:pPr marL="0" indent="0" eaLnBrk="1"/>
            <a:r>
              <a:rPr lang="de-DE" sz="3300" smtClean="0"/>
              <a:t>	Schwarzpulver vom Mönch Bertold Schwarz </a:t>
            </a:r>
          </a:p>
          <a:p>
            <a:pPr marL="0" indent="0" eaLnBrk="1"/>
            <a:r>
              <a:rPr lang="de-DE" sz="3300" smtClean="0"/>
              <a:t>1350  Konstruktion 1. Waffe = Tannenhäuser 	Kanonenrohr</a:t>
            </a:r>
          </a:p>
          <a:p>
            <a:pPr marL="0" indent="0" eaLnBrk="1"/>
            <a:r>
              <a:rPr lang="de-DE" sz="3300" smtClean="0"/>
              <a:t>16.Jh.  1. Radschlossgewehr</a:t>
            </a:r>
          </a:p>
          <a:p>
            <a:pPr marL="0" indent="0" eaLnBrk="1"/>
            <a:r>
              <a:rPr lang="de-DE" sz="3300" smtClean="0"/>
              <a:t>1700  1. Rundkugel; 1. Langpatrone</a:t>
            </a:r>
          </a:p>
          <a:p>
            <a:pPr marL="0" indent="0" eaLnBrk="1"/>
            <a:r>
              <a:rPr lang="de-DE" sz="3300" smtClean="0"/>
              <a:t>1821  Knallquecksilber</a:t>
            </a:r>
          </a:p>
          <a:p>
            <a:pPr marL="0" indent="0" eaLnBrk="1"/>
            <a:r>
              <a:rPr lang="de-DE" sz="3300" smtClean="0"/>
              <a:t>1830  gezogener Lauf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23850"/>
            <a:ext cx="9070975" cy="1263650"/>
          </a:xfrm>
        </p:spPr>
        <p:txBody>
          <a:bodyPr/>
          <a:lstStyle/>
          <a:p>
            <a:pPr eaLnBrk="1"/>
            <a:r>
              <a:rPr lang="de-DE" smtClean="0"/>
              <a:t>Geschichte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0975" cy="5324475"/>
          </a:xfrm>
        </p:spPr>
        <p:txBody>
          <a:bodyPr/>
          <a:lstStyle/>
          <a:p>
            <a:pPr eaLnBrk="1"/>
            <a:r>
              <a:rPr lang="de-DE" sz="3300" smtClean="0"/>
              <a:t>1850  Metallpatrone</a:t>
            </a:r>
          </a:p>
          <a:p>
            <a:pPr eaLnBrk="1"/>
            <a:r>
              <a:rPr lang="de-DE" sz="3300" smtClean="0"/>
              <a:t>1861  Gründung des Deutschen Schützenbundes (DSB) von Hofrat Stertzinger in Gotha</a:t>
            </a:r>
          </a:p>
          <a:p>
            <a:pPr eaLnBrk="1"/>
            <a:r>
              <a:rPr lang="de-DE" sz="3300" smtClean="0"/>
              <a:t>1862  1. deutsches Bundesschießen in Frankfurt</a:t>
            </a:r>
          </a:p>
          <a:p>
            <a:pPr eaLnBrk="1"/>
            <a:r>
              <a:rPr lang="de-DE" sz="3300" smtClean="0"/>
              <a:t>1888  Mehrladereinrichtung</a:t>
            </a:r>
          </a:p>
          <a:p>
            <a:pPr eaLnBrk="1"/>
            <a:r>
              <a:rPr lang="de-DE" sz="3300" smtClean="0"/>
              <a:t>1896  1. Olympische Spiele der Neuzeit in Athen</a:t>
            </a:r>
          </a:p>
          <a:p>
            <a:pPr eaLnBrk="1"/>
            <a:r>
              <a:rPr lang="de-DE" sz="3300" smtClean="0"/>
              <a:t>1897  1. Weltmeisterschaft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>
          <a:xfrm>
            <a:off x="503238" y="323850"/>
            <a:ext cx="9067800" cy="1258888"/>
          </a:xfrm>
        </p:spPr>
        <p:txBody>
          <a:bodyPr/>
          <a:lstStyle/>
          <a:p>
            <a:pPr eaLnBrk="1"/>
            <a:r>
              <a:rPr lang="de-DE" smtClean="0"/>
              <a:t>Geschichte</a:t>
            </a:r>
          </a:p>
        </p:txBody>
      </p:sp>
      <p:sp>
        <p:nvSpPr>
          <p:cNvPr id="614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de-DE" smtClean="0"/>
              <a:t>1907 Gründung des Union Internationale de Tir (UIT) = oberster Verband des Schießens =</a:t>
            </a:r>
            <a:br>
              <a:rPr lang="de-DE" smtClean="0"/>
            </a:br>
            <a:r>
              <a:rPr lang="de-DE" smtClean="0"/>
              <a:t>International Shooting Sport Federation (ISSF)</a:t>
            </a:r>
            <a:br>
              <a:rPr lang="de-DE" smtClean="0"/>
            </a:br>
            <a:r>
              <a:rPr lang="de-DE" smtClean="0"/>
              <a:t>DSB-Sitz jetzt in Wiesbaden</a:t>
            </a:r>
          </a:p>
          <a:p>
            <a:pPr eaLnBrk="1"/>
            <a:r>
              <a:rPr lang="de-DE" smtClean="0"/>
              <a:t>1951  Wiedergründung des DSB in Bad Nauheim von Prof. Dr. Heus</a:t>
            </a:r>
          </a:p>
          <a:p>
            <a:pPr eaLnBrk="1"/>
            <a:r>
              <a:rPr lang="de-DE" smtClean="0"/>
              <a:t>Heute  20 Landesverbände im DSB mit 				ca. 1,4 Millionen Schützen/innen (Mitglieder) in  	ca. 15.000 Vereinen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Organisatorischer Aufbau</a:t>
            </a:r>
          </a:p>
        </p:txBody>
      </p:sp>
      <p:sp>
        <p:nvSpPr>
          <p:cNvPr id="7171" name="Abgerundetes Rechteck 3"/>
          <p:cNvSpPr>
            <a:spLocks noChangeArrowheads="1"/>
          </p:cNvSpPr>
          <p:nvPr/>
        </p:nvSpPr>
        <p:spPr bwMode="auto">
          <a:xfrm>
            <a:off x="3849688" y="1412875"/>
            <a:ext cx="2160587" cy="812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>
              <a:solidFill>
                <a:schemeClr val="tx1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3" y="1474788"/>
            <a:ext cx="1939925" cy="7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Pfeil nach unten 2"/>
          <p:cNvSpPr>
            <a:spLocks noChangeArrowheads="1"/>
          </p:cNvSpPr>
          <p:nvPr/>
        </p:nvSpPr>
        <p:spPr bwMode="auto">
          <a:xfrm>
            <a:off x="3973513" y="2238375"/>
            <a:ext cx="130175" cy="215900"/>
          </a:xfrm>
          <a:prstGeom prst="downArrow">
            <a:avLst>
              <a:gd name="adj1" fmla="val 50000"/>
              <a:gd name="adj2" fmla="val 50201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7174" name="Pfeil nach unten 5"/>
          <p:cNvSpPr>
            <a:spLocks noChangeArrowheads="1"/>
          </p:cNvSpPr>
          <p:nvPr/>
        </p:nvSpPr>
        <p:spPr bwMode="auto">
          <a:xfrm>
            <a:off x="6804025" y="3232150"/>
            <a:ext cx="117475" cy="539750"/>
          </a:xfrm>
          <a:prstGeom prst="downArrow">
            <a:avLst>
              <a:gd name="adj1" fmla="val 50000"/>
              <a:gd name="adj2" fmla="val 5007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7175" name="Abgerundetes Rechteck 3"/>
          <p:cNvSpPr>
            <a:spLocks noChangeArrowheads="1"/>
          </p:cNvSpPr>
          <p:nvPr/>
        </p:nvSpPr>
        <p:spPr bwMode="auto">
          <a:xfrm>
            <a:off x="5472113" y="2457450"/>
            <a:ext cx="2520950" cy="9620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16 Landessportbünde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-LSB Westfahlen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-LSB Niedersachsen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-LSB Berlin  usw.</a:t>
            </a:r>
          </a:p>
        </p:txBody>
      </p:sp>
      <p:sp>
        <p:nvSpPr>
          <p:cNvPr id="7176" name="Abgerundetes Rechteck 3"/>
          <p:cNvSpPr>
            <a:spLocks noChangeArrowheads="1"/>
          </p:cNvSpPr>
          <p:nvPr/>
        </p:nvSpPr>
        <p:spPr bwMode="auto">
          <a:xfrm>
            <a:off x="5472113" y="3779838"/>
            <a:ext cx="2520950" cy="11525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4 Bezirke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-BSB Braunschweig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-BSB Hannover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-BSB Lüneburg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-BSB Weser-Ems</a:t>
            </a:r>
          </a:p>
        </p:txBody>
      </p:sp>
      <p:sp>
        <p:nvSpPr>
          <p:cNvPr id="7177" name="Abgerundetes Rechteck 3"/>
          <p:cNvSpPr>
            <a:spLocks noChangeArrowheads="1"/>
          </p:cNvSpPr>
          <p:nvPr/>
        </p:nvSpPr>
        <p:spPr bwMode="auto">
          <a:xfrm>
            <a:off x="5472113" y="5435600"/>
            <a:ext cx="2520950" cy="1008063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48 Kreissportbünde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-KSB Hannover-Land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-KSB Hannover-Stadt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-KSB Schaumburg  usw.</a:t>
            </a:r>
          </a:p>
        </p:txBody>
      </p:sp>
      <p:sp>
        <p:nvSpPr>
          <p:cNvPr id="7178" name="Abgerundetes Rechteck 3"/>
          <p:cNvSpPr>
            <a:spLocks noChangeArrowheads="1"/>
          </p:cNvSpPr>
          <p:nvPr/>
        </p:nvSpPr>
        <p:spPr bwMode="auto">
          <a:xfrm>
            <a:off x="1223963" y="2457450"/>
            <a:ext cx="3095625" cy="9620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60 Spitzenverbände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-Deutscher Schützenbund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-Deutscher Fußballbund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-Deutscher Turnerbund   usw.</a:t>
            </a:r>
          </a:p>
        </p:txBody>
      </p:sp>
      <p:sp>
        <p:nvSpPr>
          <p:cNvPr id="7179" name="Abgerundetes Rechteck 3"/>
          <p:cNvSpPr>
            <a:spLocks noChangeArrowheads="1"/>
          </p:cNvSpPr>
          <p:nvPr/>
        </p:nvSpPr>
        <p:spPr bwMode="auto">
          <a:xfrm>
            <a:off x="1223963" y="3779838"/>
            <a:ext cx="3095625" cy="1008062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20 Landesverbände</a:t>
            </a: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-Bayrischer Sportschützenbund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-Niedersächsischer Sportschützenverband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-Nordwestfälischer Schützenbund  usw.</a:t>
            </a:r>
          </a:p>
        </p:txBody>
      </p:sp>
      <p:sp>
        <p:nvSpPr>
          <p:cNvPr id="7180" name="Abgerundetes Rechteck 3"/>
          <p:cNvSpPr>
            <a:spLocks noChangeArrowheads="1"/>
          </p:cNvSpPr>
          <p:nvPr/>
        </p:nvSpPr>
        <p:spPr bwMode="auto">
          <a:xfrm>
            <a:off x="1223963" y="5078413"/>
            <a:ext cx="3095625" cy="35718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400">
                <a:solidFill>
                  <a:schemeClr val="tx1"/>
                </a:solidFill>
              </a:rPr>
              <a:t>In einigen LV Bezirke oder Gaue</a:t>
            </a:r>
          </a:p>
        </p:txBody>
      </p:sp>
      <p:sp>
        <p:nvSpPr>
          <p:cNvPr id="7181" name="Abgerundetes Rechteck 3"/>
          <p:cNvSpPr>
            <a:spLocks noChangeArrowheads="1"/>
          </p:cNvSpPr>
          <p:nvPr/>
        </p:nvSpPr>
        <p:spPr bwMode="auto">
          <a:xfrm>
            <a:off x="1511300" y="5676900"/>
            <a:ext cx="2808288" cy="91122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600">
                <a:solidFill>
                  <a:schemeClr val="tx1"/>
                </a:solidFill>
              </a:rPr>
              <a:t>40 Kreisschützenverbände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de-DE" sz="900">
              <a:solidFill>
                <a:schemeClr val="tx1"/>
              </a:solidFill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	-KSV Achim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	-KSV Lüneburg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 sz="1100">
                <a:solidFill>
                  <a:schemeClr val="tx1"/>
                </a:solidFill>
              </a:rPr>
              <a:t>	-KSV Uelzen  usw.</a:t>
            </a:r>
          </a:p>
        </p:txBody>
      </p:sp>
      <p:sp>
        <p:nvSpPr>
          <p:cNvPr id="7182" name="Pfeil nach unten 13"/>
          <p:cNvSpPr>
            <a:spLocks noChangeArrowheads="1"/>
          </p:cNvSpPr>
          <p:nvPr/>
        </p:nvSpPr>
        <p:spPr bwMode="auto">
          <a:xfrm>
            <a:off x="3365500" y="3124200"/>
            <a:ext cx="130175" cy="647700"/>
          </a:xfrm>
          <a:prstGeom prst="downArrow">
            <a:avLst>
              <a:gd name="adj1" fmla="val 50000"/>
              <a:gd name="adj2" fmla="val 50194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pic>
        <p:nvPicPr>
          <p:cNvPr id="7183" name="Picture 6" descr="http://www.drs.org/cms/uploads/pics/DSB_280x210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488" y="2859088"/>
            <a:ext cx="357187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4" name="Picture 8" descr="http://www.fc-simpel.de/img/NSSV-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00" y="4284663"/>
            <a:ext cx="3175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5" name="Pfeil nach unten 16"/>
          <p:cNvSpPr>
            <a:spLocks noChangeArrowheads="1"/>
          </p:cNvSpPr>
          <p:nvPr/>
        </p:nvSpPr>
        <p:spPr bwMode="auto">
          <a:xfrm>
            <a:off x="4038600" y="4583113"/>
            <a:ext cx="131763" cy="1093787"/>
          </a:xfrm>
          <a:prstGeom prst="downArrow">
            <a:avLst>
              <a:gd name="adj1" fmla="val 50000"/>
              <a:gd name="adj2" fmla="val 4961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7186" name="Pfeil nach unten 17"/>
          <p:cNvSpPr>
            <a:spLocks noChangeArrowheads="1"/>
          </p:cNvSpPr>
          <p:nvPr/>
        </p:nvSpPr>
        <p:spPr bwMode="auto">
          <a:xfrm>
            <a:off x="7083425" y="4446588"/>
            <a:ext cx="117475" cy="989012"/>
          </a:xfrm>
          <a:prstGeom prst="downArrow">
            <a:avLst>
              <a:gd name="adj1" fmla="val 50000"/>
              <a:gd name="adj2" fmla="val 5004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7187" name="Pfeil nach rechts 3"/>
          <p:cNvSpPr>
            <a:spLocks noChangeArrowheads="1"/>
          </p:cNvSpPr>
          <p:nvPr/>
        </p:nvSpPr>
        <p:spPr bwMode="auto">
          <a:xfrm>
            <a:off x="6613525" y="4445000"/>
            <a:ext cx="528638" cy="80963"/>
          </a:xfrm>
          <a:prstGeom prst="rightArrow">
            <a:avLst>
              <a:gd name="adj1" fmla="val 50000"/>
              <a:gd name="adj2" fmla="val 5027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  <p:sp>
        <p:nvSpPr>
          <p:cNvPr id="7188" name="Pfeil nach unten 19"/>
          <p:cNvSpPr>
            <a:spLocks noChangeArrowheads="1"/>
          </p:cNvSpPr>
          <p:nvPr/>
        </p:nvSpPr>
        <p:spPr bwMode="auto">
          <a:xfrm>
            <a:off x="5688013" y="2225675"/>
            <a:ext cx="117475" cy="228600"/>
          </a:xfrm>
          <a:prstGeom prst="downArrow">
            <a:avLst>
              <a:gd name="adj1" fmla="val 50000"/>
              <a:gd name="adj2" fmla="val 5011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Veranstaltungen</a:t>
            </a:r>
            <a:br>
              <a:rPr lang="de-DE" smtClean="0"/>
            </a:br>
            <a:r>
              <a:rPr lang="de-DE" smtClean="0"/>
              <a:t>Meisterschaften</a:t>
            </a:r>
          </a:p>
        </p:txBody>
      </p:sp>
      <p:sp>
        <p:nvSpPr>
          <p:cNvPr id="8195" name="Inhaltsplatzhalter 2"/>
          <p:cNvSpPr>
            <a:spLocks noGrp="1"/>
          </p:cNvSpPr>
          <p:nvPr>
            <p:ph idx="1"/>
          </p:nvPr>
        </p:nvSpPr>
        <p:spPr>
          <a:xfrm>
            <a:off x="503238" y="1768475"/>
            <a:ext cx="9067800" cy="3883025"/>
          </a:xfrm>
        </p:spPr>
        <p:txBody>
          <a:bodyPr/>
          <a:lstStyle/>
          <a:p>
            <a:r>
              <a:rPr lang="de-DE" smtClean="0"/>
              <a:t>Jährlich: 		- Rundenwettkämpfe</a:t>
            </a:r>
          </a:p>
          <a:p>
            <a:r>
              <a:rPr lang="de-DE" smtClean="0"/>
              <a:t>						- Schießsportwochen</a:t>
            </a:r>
          </a:p>
          <a:p>
            <a:r>
              <a:rPr lang="de-DE" smtClean="0"/>
              <a:t>						- Pokalschießen</a:t>
            </a:r>
          </a:p>
          <a:p>
            <a:r>
              <a:rPr lang="de-DE" smtClean="0"/>
              <a:t>						- Spaßschießen</a:t>
            </a:r>
          </a:p>
          <a:p>
            <a:r>
              <a:rPr lang="de-DE" smtClean="0"/>
              <a:t>						- Ostereierschießen</a:t>
            </a:r>
          </a:p>
          <a:p>
            <a:r>
              <a:rPr lang="de-DE" smtClean="0"/>
              <a:t>						- etc…..</a:t>
            </a:r>
          </a:p>
        </p:txBody>
      </p:sp>
      <p:sp>
        <p:nvSpPr>
          <p:cNvPr id="8196" name="Inhaltsplatzhalter 2"/>
          <p:cNvSpPr txBox="1">
            <a:spLocks/>
          </p:cNvSpPr>
          <p:nvPr/>
        </p:nvSpPr>
        <p:spPr bwMode="auto">
          <a:xfrm>
            <a:off x="303213" y="6180138"/>
            <a:ext cx="95043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342900" indent="-3429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>
              <a:spcAft>
                <a:spcPts val="1425"/>
              </a:spcAft>
            </a:pPr>
            <a:r>
              <a:rPr lang="de-DE" sz="2800" b="1">
                <a:solidFill>
                  <a:srgbClr val="000000"/>
                </a:solidFill>
              </a:rPr>
              <a:t>VM</a:t>
            </a:r>
            <a:r>
              <a:rPr lang="de-DE" sz="2800">
                <a:solidFill>
                  <a:srgbClr val="000000"/>
                </a:solidFill>
              </a:rPr>
              <a:t>		KM		LM		DM		EM		WM		Olympia</a:t>
            </a:r>
          </a:p>
        </p:txBody>
      </p:sp>
      <p:sp>
        <p:nvSpPr>
          <p:cNvPr id="3" name="Pfeil nach rechts 2"/>
          <p:cNvSpPr/>
          <p:nvPr/>
        </p:nvSpPr>
        <p:spPr bwMode="auto">
          <a:xfrm>
            <a:off x="950913" y="6330950"/>
            <a:ext cx="554037" cy="17938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7" name="Pfeil nach rechts 6"/>
          <p:cNvSpPr/>
          <p:nvPr/>
        </p:nvSpPr>
        <p:spPr bwMode="auto">
          <a:xfrm>
            <a:off x="2246313" y="6330950"/>
            <a:ext cx="554037" cy="17938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Pfeil nach rechts 7"/>
          <p:cNvSpPr/>
          <p:nvPr/>
        </p:nvSpPr>
        <p:spPr bwMode="auto">
          <a:xfrm>
            <a:off x="3614738" y="6330950"/>
            <a:ext cx="554037" cy="17938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9" name="Pfeil nach rechts 8"/>
          <p:cNvSpPr/>
          <p:nvPr/>
        </p:nvSpPr>
        <p:spPr bwMode="auto">
          <a:xfrm>
            <a:off x="5054600" y="6330950"/>
            <a:ext cx="554038" cy="17938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>
            <a:off x="6350000" y="6330950"/>
            <a:ext cx="555625" cy="17938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7791450" y="6330950"/>
            <a:ext cx="554038" cy="179388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de-DE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Wettkampfklassen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2952750" cy="5467350"/>
          </a:xfrm>
        </p:spPr>
        <p:txBody>
          <a:bodyPr/>
          <a:lstStyle/>
          <a:p>
            <a:pPr marL="0" indent="0"/>
            <a:r>
              <a:rPr lang="de-DE" smtClean="0"/>
              <a:t>Jahrgänge</a:t>
            </a:r>
          </a:p>
          <a:p>
            <a:pPr marL="0" indent="0"/>
            <a:r>
              <a:rPr lang="de-DE" smtClean="0"/>
              <a:t>Schüler m/w</a:t>
            </a:r>
          </a:p>
          <a:p>
            <a:pPr marL="0" indent="0"/>
            <a:r>
              <a:rPr lang="de-DE" smtClean="0"/>
              <a:t>Jugend m/w</a:t>
            </a:r>
          </a:p>
          <a:p>
            <a:pPr marL="0" indent="0"/>
            <a:r>
              <a:rPr lang="de-DE" smtClean="0"/>
              <a:t>Junior/innen B</a:t>
            </a:r>
          </a:p>
          <a:p>
            <a:pPr marL="0" indent="0"/>
            <a:r>
              <a:rPr lang="de-DE" smtClean="0"/>
              <a:t>Junior/innen A</a:t>
            </a:r>
          </a:p>
          <a:p>
            <a:pPr marL="0" indent="0"/>
            <a:r>
              <a:rPr lang="de-DE" smtClean="0"/>
              <a:t>Damen</a:t>
            </a:r>
          </a:p>
          <a:p>
            <a:pPr marL="0" indent="0"/>
            <a:r>
              <a:rPr lang="de-DE" smtClean="0"/>
              <a:t>Herren</a:t>
            </a:r>
          </a:p>
          <a:p>
            <a:pPr marL="0" indent="0"/>
            <a:r>
              <a:rPr lang="de-DE" smtClean="0"/>
              <a:t>Altersklasse Damen/Herren</a:t>
            </a:r>
          </a:p>
          <a:p>
            <a:pPr marL="0" indent="0"/>
            <a:r>
              <a:rPr lang="de-DE" smtClean="0"/>
              <a:t>Seniorenklasse</a:t>
            </a:r>
          </a:p>
        </p:txBody>
      </p:sp>
      <p:sp>
        <p:nvSpPr>
          <p:cNvPr id="9220" name="Inhaltsplatzhalter 2"/>
          <p:cNvSpPr>
            <a:spLocks noGrp="1"/>
          </p:cNvSpPr>
          <p:nvPr>
            <p:ph sz="half" idx="1"/>
          </p:nvPr>
        </p:nvSpPr>
        <p:spPr>
          <a:xfrm>
            <a:off x="3671888" y="1763713"/>
            <a:ext cx="2952750" cy="5472112"/>
          </a:xfrm>
        </p:spPr>
        <p:txBody>
          <a:bodyPr/>
          <a:lstStyle/>
          <a:p>
            <a:pPr marL="0" indent="0"/>
            <a:r>
              <a:rPr lang="de-DE" smtClean="0"/>
              <a:t>unter 12 Jahren</a:t>
            </a:r>
          </a:p>
          <a:p>
            <a:pPr marL="0" indent="0"/>
            <a:r>
              <a:rPr lang="de-DE" smtClean="0"/>
              <a:t>12-14 Jahre</a:t>
            </a:r>
          </a:p>
          <a:p>
            <a:pPr marL="0" indent="0"/>
            <a:r>
              <a:rPr lang="de-DE" smtClean="0"/>
              <a:t>15+16 Jahre</a:t>
            </a:r>
          </a:p>
          <a:p>
            <a:pPr marL="0" indent="0"/>
            <a:r>
              <a:rPr lang="de-DE" smtClean="0"/>
              <a:t>17+18 Jahre</a:t>
            </a:r>
          </a:p>
          <a:p>
            <a:pPr marL="0" indent="0"/>
            <a:r>
              <a:rPr lang="de-DE" smtClean="0"/>
              <a:t>19+20 Jahre</a:t>
            </a:r>
          </a:p>
          <a:p>
            <a:pPr marL="0" indent="0"/>
            <a:r>
              <a:rPr lang="de-DE" smtClean="0"/>
              <a:t>21-45Jahre</a:t>
            </a:r>
          </a:p>
          <a:p>
            <a:pPr marL="0" indent="0"/>
            <a:r>
              <a:rPr lang="de-DE" smtClean="0"/>
              <a:t>21-45Jahre</a:t>
            </a:r>
          </a:p>
          <a:p>
            <a:pPr marL="0" indent="0"/>
            <a:r>
              <a:rPr lang="de-DE" smtClean="0"/>
              <a:t>46-55 Jahre			</a:t>
            </a:r>
          </a:p>
          <a:p>
            <a:pPr marL="0" indent="0"/>
            <a:r>
              <a:rPr lang="de-DE" smtClean="0"/>
              <a:t>ab 56 Jahre</a:t>
            </a:r>
          </a:p>
        </p:txBody>
      </p:sp>
      <p:sp>
        <p:nvSpPr>
          <p:cNvPr id="9221" name="Inhaltsplatzhalter 2"/>
          <p:cNvSpPr>
            <a:spLocks noGrp="1"/>
          </p:cNvSpPr>
          <p:nvPr>
            <p:ph sz="half" idx="1"/>
          </p:nvPr>
        </p:nvSpPr>
        <p:spPr>
          <a:xfrm>
            <a:off x="6769100" y="1763713"/>
            <a:ext cx="2952750" cy="4986337"/>
          </a:xfrm>
        </p:spPr>
        <p:txBody>
          <a:bodyPr/>
          <a:lstStyle/>
          <a:p>
            <a:pPr marL="0" indent="0"/>
            <a:r>
              <a:rPr lang="de-DE" smtClean="0"/>
              <a:t>Lichtpunktwaffen</a:t>
            </a:r>
          </a:p>
          <a:p>
            <a:pPr marL="0" indent="0"/>
            <a:r>
              <a:rPr lang="de-DE" smtClean="0"/>
              <a:t>Luftdruckwaffen</a:t>
            </a:r>
          </a:p>
          <a:p>
            <a:pPr marL="0" indent="0"/>
            <a:r>
              <a:rPr lang="de-DE" smtClean="0"/>
              <a:t>+ Kleinkaliber</a:t>
            </a:r>
          </a:p>
          <a:p>
            <a:pPr marL="0" indent="0"/>
            <a:endParaRPr lang="de-DE" smtClean="0"/>
          </a:p>
          <a:p>
            <a:pPr marL="0" indent="0"/>
            <a:endParaRPr lang="de-DE" smtClean="0"/>
          </a:p>
          <a:p>
            <a:pPr marL="0" indent="0"/>
            <a:endParaRPr lang="de-DE" smtClean="0"/>
          </a:p>
          <a:p>
            <a:pPr marL="0" indent="0"/>
            <a:endParaRPr lang="de-DE" smtClean="0"/>
          </a:p>
          <a:p>
            <a:pPr marL="0" indent="0"/>
            <a:r>
              <a:rPr lang="de-DE" smtClean="0"/>
              <a:t>+ Stehend Auflage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45091"/>
          <a:stretch>
            <a:fillRect/>
          </a:stretch>
        </p:blipFill>
        <p:spPr bwMode="auto">
          <a:xfrm>
            <a:off x="647700" y="-1588"/>
            <a:ext cx="3935413" cy="744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77"/>
          <a:stretch>
            <a:fillRect/>
          </a:stretch>
        </p:blipFill>
        <p:spPr bwMode="auto">
          <a:xfrm>
            <a:off x="4824413" y="74613"/>
            <a:ext cx="4694237" cy="726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feld 10"/>
          <p:cNvSpPr txBox="1">
            <a:spLocks noChangeArrowheads="1"/>
          </p:cNvSpPr>
          <p:nvPr/>
        </p:nvSpPr>
        <p:spPr bwMode="auto">
          <a:xfrm>
            <a:off x="1997075" y="503238"/>
            <a:ext cx="1236663" cy="349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de-DE">
                <a:solidFill>
                  <a:schemeClr val="tx1"/>
                </a:solidFill>
              </a:rPr>
              <a:t>Allgemein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Benutzerdefiniert</PresentationFormat>
  <Paragraphs>190</Paragraphs>
  <Slides>17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Grundlagen im Schützenwesen und im Schießsport (Schwerpunkt Luftgewehr)</vt:lpstr>
      <vt:lpstr>Gliederung</vt:lpstr>
      <vt:lpstr>Allgemeine Geschichte</vt:lpstr>
      <vt:lpstr>Geschichte</vt:lpstr>
      <vt:lpstr>Geschichte</vt:lpstr>
      <vt:lpstr>Organisatorischer Aufbau</vt:lpstr>
      <vt:lpstr>Veranstaltungen Meisterschaften</vt:lpstr>
      <vt:lpstr>Wettkampfklassen</vt:lpstr>
      <vt:lpstr>PowerPoint-Präsentation</vt:lpstr>
      <vt:lpstr>PowerPoint-Präsentation</vt:lpstr>
      <vt:lpstr>Wettbewerbe</vt:lpstr>
      <vt:lpstr>Waffenrecht</vt:lpstr>
      <vt:lpstr>Ausbildung: Im KSV</vt:lpstr>
      <vt:lpstr>Ausbildung: Im NSSV</vt:lpstr>
      <vt:lpstr>Ausbildung: Im DSB</vt:lpstr>
      <vt:lpstr>10 Grundregeln für den Umgang mit Schusswaffen und Munition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Schießsport als Vereinsleben und Hobby</dc:title>
  <dc:creator>Inken</dc:creator>
  <cp:lastModifiedBy>Incken</cp:lastModifiedBy>
  <cp:revision>94</cp:revision>
  <cp:lastPrinted>1601-01-01T00:00:00Z</cp:lastPrinted>
  <dcterms:created xsi:type="dcterms:W3CDTF">2012-01-31T21:55:47Z</dcterms:created>
  <dcterms:modified xsi:type="dcterms:W3CDTF">2012-03-09T19:43:07Z</dcterms:modified>
</cp:coreProperties>
</file>